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4"/>
  </p:sldMasterIdLst>
  <p:notesMasterIdLst>
    <p:notesMasterId r:id="rId31"/>
  </p:notesMasterIdLst>
  <p:handoutMasterIdLst>
    <p:handoutMasterId r:id="rId32"/>
  </p:handoutMasterIdLst>
  <p:sldIdLst>
    <p:sldId id="256" r:id="rId5"/>
    <p:sldId id="269" r:id="rId6"/>
    <p:sldId id="270" r:id="rId7"/>
    <p:sldId id="322" r:id="rId8"/>
    <p:sldId id="323" r:id="rId9"/>
    <p:sldId id="326" r:id="rId10"/>
    <p:sldId id="327" r:id="rId11"/>
    <p:sldId id="328" r:id="rId12"/>
    <p:sldId id="329" r:id="rId13"/>
    <p:sldId id="324" r:id="rId14"/>
    <p:sldId id="325" r:id="rId15"/>
    <p:sldId id="330" r:id="rId16"/>
    <p:sldId id="331" r:id="rId17"/>
    <p:sldId id="332" r:id="rId18"/>
    <p:sldId id="333" r:id="rId19"/>
    <p:sldId id="334" r:id="rId20"/>
    <p:sldId id="335" r:id="rId21"/>
    <p:sldId id="336" r:id="rId22"/>
    <p:sldId id="337" r:id="rId23"/>
    <p:sldId id="338" r:id="rId24"/>
    <p:sldId id="339" r:id="rId25"/>
    <p:sldId id="340" r:id="rId26"/>
    <p:sldId id="275" r:id="rId27"/>
    <p:sldId id="276" r:id="rId28"/>
    <p:sldId id="264" r:id="rId29"/>
    <p:sldId id="299" r:id="rId30"/>
  </p:sldIdLst>
  <p:sldSz cx="9906000" cy="6858000" type="A4"/>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p:restoredTop sz="67104" autoAdjust="0"/>
  </p:normalViewPr>
  <p:slideViewPr>
    <p:cSldViewPr snapToGrid="0">
      <p:cViewPr varScale="1">
        <p:scale>
          <a:sx n="160" d="100"/>
          <a:sy n="160" d="100"/>
        </p:scale>
        <p:origin x="1362" y="138"/>
      </p:cViewPr>
      <p:guideLst>
        <p:guide orient="horz" pos="2160"/>
        <p:guide pos="3120"/>
      </p:guideLst>
    </p:cSldViewPr>
  </p:slideViewPr>
  <p:notesTextViewPr>
    <p:cViewPr>
      <p:scale>
        <a:sx n="1" d="1"/>
        <a:sy n="1" d="1"/>
      </p:scale>
      <p:origin x="0" y="0"/>
    </p:cViewPr>
  </p:notesTextViewPr>
  <p:notesViewPr>
    <p:cSldViewPr snapToGrid="0">
      <p:cViewPr varScale="1">
        <p:scale>
          <a:sx n="66" d="100"/>
          <a:sy n="66" d="100"/>
        </p:scale>
        <p:origin x="-3062" y="-96"/>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7DA5963B-CE0C-4E85-94CB-F0586A0A5FE8}" type="datetimeFigureOut">
              <a:rPr lang="en-GB" smtClean="0"/>
              <a:t>28/09/2017</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EBED6023-9B31-4BB5-9B5B-D1790D4191A2}" type="slidenum">
              <a:rPr lang="en-GB" smtClean="0"/>
              <a:t>‹#›</a:t>
            </a:fld>
            <a:endParaRPr lang="en-GB"/>
          </a:p>
        </p:txBody>
      </p:sp>
    </p:spTree>
    <p:extLst>
      <p:ext uri="{BB962C8B-B14F-4D97-AF65-F5344CB8AC3E}">
        <p14:creationId xmlns:p14="http://schemas.microsoft.com/office/powerpoint/2010/main" val="4049254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137" cy="512222"/>
          </a:xfrm>
          <a:prstGeom prst="rect">
            <a:avLst/>
          </a:prstGeom>
        </p:spPr>
        <p:txBody>
          <a:bodyPr vert="horz" lIns="94736" tIns="47368" rIns="94736" bIns="47368" rtlCol="0"/>
          <a:lstStyle>
            <a:lvl1pPr algn="l">
              <a:defRPr sz="1200"/>
            </a:lvl1pPr>
          </a:lstStyle>
          <a:p>
            <a:endParaRPr lang="en-GB"/>
          </a:p>
        </p:txBody>
      </p:sp>
      <p:sp>
        <p:nvSpPr>
          <p:cNvPr id="3" name="Date Placeholder 2"/>
          <p:cNvSpPr>
            <a:spLocks noGrp="1"/>
          </p:cNvSpPr>
          <p:nvPr>
            <p:ph type="dt" idx="1"/>
          </p:nvPr>
        </p:nvSpPr>
        <p:spPr>
          <a:xfrm>
            <a:off x="4020507" y="0"/>
            <a:ext cx="3077137" cy="512222"/>
          </a:xfrm>
          <a:prstGeom prst="rect">
            <a:avLst/>
          </a:prstGeom>
        </p:spPr>
        <p:txBody>
          <a:bodyPr vert="horz" lIns="94736" tIns="47368" rIns="94736" bIns="47368" rtlCol="0"/>
          <a:lstStyle>
            <a:lvl1pPr algn="r">
              <a:defRPr sz="1200"/>
            </a:lvl1pPr>
          </a:lstStyle>
          <a:p>
            <a:fld id="{5E945880-6D3B-45FB-851F-AFC0D1D23A0C}" type="datetimeFigureOut">
              <a:rPr lang="en-GB" smtClean="0"/>
              <a:t>28/09/2017</a:t>
            </a:fld>
            <a:endParaRPr lang="en-GB"/>
          </a:p>
        </p:txBody>
      </p:sp>
      <p:sp>
        <p:nvSpPr>
          <p:cNvPr id="4" name="Slide Image Placeholder 3"/>
          <p:cNvSpPr>
            <a:spLocks noGrp="1" noRot="1" noChangeAspect="1"/>
          </p:cNvSpPr>
          <p:nvPr>
            <p:ph type="sldImg" idx="2"/>
          </p:nvPr>
        </p:nvSpPr>
        <p:spPr>
          <a:xfrm>
            <a:off x="779463" y="768350"/>
            <a:ext cx="5540375" cy="3836988"/>
          </a:xfrm>
          <a:prstGeom prst="rect">
            <a:avLst/>
          </a:prstGeom>
          <a:noFill/>
          <a:ln w="12700">
            <a:solidFill>
              <a:prstClr val="black"/>
            </a:solidFill>
          </a:ln>
        </p:spPr>
        <p:txBody>
          <a:bodyPr vert="horz" lIns="94736" tIns="47368" rIns="94736" bIns="47368" rtlCol="0" anchor="ctr"/>
          <a:lstStyle/>
          <a:p>
            <a:endParaRPr lang="en-GB"/>
          </a:p>
        </p:txBody>
      </p:sp>
      <p:sp>
        <p:nvSpPr>
          <p:cNvPr id="5" name="Notes Placeholder 4"/>
          <p:cNvSpPr>
            <a:spLocks noGrp="1"/>
          </p:cNvSpPr>
          <p:nvPr>
            <p:ph type="body" sz="quarter" idx="3"/>
          </p:nvPr>
        </p:nvSpPr>
        <p:spPr>
          <a:xfrm>
            <a:off x="709602" y="4862017"/>
            <a:ext cx="5680103" cy="4605085"/>
          </a:xfrm>
          <a:prstGeom prst="rect">
            <a:avLst/>
          </a:prstGeom>
        </p:spPr>
        <p:txBody>
          <a:bodyPr vert="horz" lIns="94736" tIns="47368" rIns="94736" bIns="473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0755"/>
            <a:ext cx="3077137" cy="512222"/>
          </a:xfrm>
          <a:prstGeom prst="rect">
            <a:avLst/>
          </a:prstGeom>
        </p:spPr>
        <p:txBody>
          <a:bodyPr vert="horz" lIns="94736" tIns="47368" rIns="94736" bIns="47368" rtlCol="0" anchor="b"/>
          <a:lstStyle>
            <a:lvl1pPr algn="l">
              <a:defRPr sz="1200"/>
            </a:lvl1pPr>
          </a:lstStyle>
          <a:p>
            <a:endParaRPr lang="en-GB"/>
          </a:p>
        </p:txBody>
      </p:sp>
      <p:sp>
        <p:nvSpPr>
          <p:cNvPr id="7" name="Slide Number Placeholder 6"/>
          <p:cNvSpPr>
            <a:spLocks noGrp="1"/>
          </p:cNvSpPr>
          <p:nvPr>
            <p:ph type="sldNum" sz="quarter" idx="5"/>
          </p:nvPr>
        </p:nvSpPr>
        <p:spPr>
          <a:xfrm>
            <a:off x="4020507" y="9720755"/>
            <a:ext cx="3077137" cy="512222"/>
          </a:xfrm>
          <a:prstGeom prst="rect">
            <a:avLst/>
          </a:prstGeom>
        </p:spPr>
        <p:txBody>
          <a:bodyPr vert="horz" lIns="94736" tIns="47368" rIns="94736" bIns="47368" rtlCol="0" anchor="b"/>
          <a:lstStyle>
            <a:lvl1pPr algn="r">
              <a:defRPr sz="1200"/>
            </a:lvl1pPr>
          </a:lstStyle>
          <a:p>
            <a:fld id="{5750A1E1-C8D9-4447-9192-37BA973CD27A}" type="slidenum">
              <a:rPr lang="en-GB" smtClean="0"/>
              <a:t>‹#›</a:t>
            </a:fld>
            <a:endParaRPr lang="en-GB"/>
          </a:p>
        </p:txBody>
      </p:sp>
    </p:spTree>
    <p:extLst>
      <p:ext uri="{BB962C8B-B14F-4D97-AF65-F5344CB8AC3E}">
        <p14:creationId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50488" y="1772816"/>
            <a:ext cx="9283032" cy="1080120"/>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0488" y="3573016"/>
            <a:ext cx="9283032" cy="1608584"/>
          </a:xfrm>
        </p:spPr>
        <p:txBody>
          <a:bodyPr>
            <a:normAutofit/>
          </a:bodyPr>
          <a:lstStyle>
            <a:lvl1pPr marL="0" indent="0" algn="l">
              <a:buNone/>
              <a:defRPr sz="2800"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00" y="180000"/>
            <a:ext cx="2717862" cy="805950"/>
          </a:xfrm>
          <a:prstGeom prst="rect">
            <a:avLst/>
          </a:prstGeom>
        </p:spPr>
      </p:pic>
      <p:sp>
        <p:nvSpPr>
          <p:cNvPr id="4" name="TextBox 3"/>
          <p:cNvSpPr txBox="1">
            <a:spLocks noChangeAspect="1"/>
          </p:cNvSpPr>
          <p:nvPr userDrawn="1"/>
        </p:nvSpPr>
        <p:spPr>
          <a:xfrm>
            <a:off x="4320000" y="360001"/>
            <a:ext cx="5220000" cy="1261884"/>
          </a:xfrm>
          <a:prstGeom prst="rect">
            <a:avLst/>
          </a:prstGeom>
          <a:noFill/>
        </p:spPr>
        <p:txBody>
          <a:bodyPr wrap="square" lIns="0" tIns="0" rIns="0" bIns="0" rtlCol="0">
            <a:spAutoFit/>
          </a:bodyPr>
          <a:lstStyle/>
          <a:p>
            <a:pPr marL="0" algn="ctr" defTabSz="914400" rtl="0" eaLnBrk="1" latinLnBrk="0" hangingPunct="1"/>
            <a:r>
              <a:rPr lang="en-US" sz="1400" b="0" kern="1200" dirty="0" smtClean="0">
                <a:solidFill>
                  <a:schemeClr val="bg1"/>
                </a:solidFill>
                <a:latin typeface="Calibri" panose="020F0502020204030204" pitchFamily="34" charset="0"/>
                <a:ea typeface="+mn-ea"/>
                <a:cs typeface="+mn-cs"/>
              </a:rPr>
              <a:t>Regional Training Course on Enhancing Energy Planning, Nuclear Power Infrastructure Development and Nuclear Safety Regulatory Oversight</a:t>
            </a:r>
            <a:endParaRPr lang="hu-HU" sz="1400" b="0"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en-US" sz="1600" b="1" kern="1200" dirty="0" smtClean="0">
                <a:solidFill>
                  <a:schemeClr val="bg1"/>
                </a:solidFill>
                <a:latin typeface="Calibri" panose="020F0502020204030204" pitchFamily="34" charset="0"/>
                <a:ea typeface="+mn-ea"/>
                <a:cs typeface="+mn-cs"/>
              </a:rPr>
              <a:t>Regulatory Control </a:t>
            </a:r>
            <a:r>
              <a:rPr lang="hu-HU" sz="1600" b="1" kern="1200" dirty="0" smtClean="0">
                <a:solidFill>
                  <a:schemeClr val="bg1"/>
                </a:solidFill>
                <a:latin typeface="Calibri" panose="020F0502020204030204" pitchFamily="34" charset="0"/>
                <a:ea typeface="+mn-ea"/>
                <a:cs typeface="+mn-cs"/>
              </a:rPr>
              <a:t>of Nuclear Installations</a:t>
            </a:r>
          </a:p>
          <a:p>
            <a:pPr marL="0" algn="ctr" defTabSz="914400" rtl="0" eaLnBrk="1" latinLnBrk="0" hangingPunct="1"/>
            <a:r>
              <a:rPr lang="en-GB" sz="1400" b="0" kern="1200" dirty="0" smtClean="0">
                <a:solidFill>
                  <a:schemeClr val="bg1"/>
                </a:solidFill>
                <a:latin typeface="Calibri" panose="020F0502020204030204" pitchFamily="34" charset="0"/>
                <a:ea typeface="+mn-ea"/>
                <a:cs typeface="+mn-cs"/>
              </a:rPr>
              <a:t>25 September - 6 October </a:t>
            </a:r>
            <a:r>
              <a:rPr lang="en-US" sz="1400" b="0" kern="1200" dirty="0" smtClean="0">
                <a:solidFill>
                  <a:schemeClr val="bg1"/>
                </a:solidFill>
                <a:latin typeface="Calibri" panose="020F0502020204030204" pitchFamily="34" charset="0"/>
                <a:ea typeface="+mn-ea"/>
                <a:cs typeface="+mn-cs"/>
              </a:rPr>
              <a:t>2017</a:t>
            </a:r>
            <a:endParaRPr lang="hu-HU" sz="1400" b="0" kern="1200" dirty="0" smtClean="0">
              <a:solidFill>
                <a:schemeClr val="bg1"/>
              </a:solidFill>
              <a:latin typeface="Calibri" panose="020F0502020204030204" pitchFamily="34" charset="0"/>
              <a:ea typeface="+mn-ea"/>
              <a:cs typeface="+mn-cs"/>
            </a:endParaRPr>
          </a:p>
          <a:p>
            <a:pPr algn="ctr"/>
            <a:r>
              <a:rPr lang="hu-HU" sz="1400" b="0" kern="1200" dirty="0" smtClean="0">
                <a:solidFill>
                  <a:schemeClr val="bg1"/>
                </a:solidFill>
                <a:latin typeface="Calibri" panose="020F0502020204030204" pitchFamily="34" charset="0"/>
                <a:ea typeface="+mn-ea"/>
                <a:cs typeface="+mn-cs"/>
              </a:rPr>
              <a:t>IAEA, </a:t>
            </a:r>
            <a:r>
              <a:rPr lang="en-US" sz="1400" b="0" kern="1200" dirty="0" smtClean="0">
                <a:solidFill>
                  <a:schemeClr val="bg1"/>
                </a:solidFill>
                <a:latin typeface="Calibri" panose="020F0502020204030204" pitchFamily="34" charset="0"/>
                <a:ea typeface="+mn-ea"/>
                <a:cs typeface="+mn-cs"/>
              </a:rPr>
              <a:t>V</a:t>
            </a:r>
            <a:r>
              <a:rPr lang="hu-HU" sz="1400" b="0" kern="1200" dirty="0" smtClean="0">
                <a:solidFill>
                  <a:schemeClr val="bg1"/>
                </a:solidFill>
                <a:latin typeface="Calibri" panose="020F0502020204030204" pitchFamily="34" charset="0"/>
                <a:ea typeface="+mn-ea"/>
                <a:cs typeface="+mn-cs"/>
              </a:rPr>
              <a:t>ienna, Austria</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36576" y="73943"/>
            <a:ext cx="2000250"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pPr algn="ctr"/>
            <a:r>
              <a:rPr lang="en-US" smtClean="0"/>
              <a:t>25 September - 6 October 2017</a:t>
            </a:r>
            <a:endParaRPr lang="en-US" dirty="0"/>
          </a:p>
        </p:txBody>
      </p:sp>
      <p:sp>
        <p:nvSpPr>
          <p:cNvPr id="14" name="Footer Placeholder 13"/>
          <p:cNvSpPr>
            <a:spLocks noGrp="1"/>
          </p:cNvSpPr>
          <p:nvPr>
            <p:ph type="ftr" sz="quarter" idx="11"/>
          </p:nvPr>
        </p:nvSpPr>
        <p:spPr/>
        <p:txBody>
          <a:bodyPr/>
          <a:lstStyle/>
          <a:p>
            <a:pPr algn="l"/>
            <a:r>
              <a:rPr lang="en-US" dirty="0" smtClean="0"/>
              <a:t>Communication</a:t>
            </a:r>
            <a:r>
              <a:rPr lang="sl-SI" dirty="0" smtClean="0"/>
              <a:t>s</a:t>
            </a:r>
            <a:r>
              <a:rPr lang="en-US" dirty="0" smtClean="0"/>
              <a:t> in Emergencies</a:t>
            </a:r>
            <a:endParaRPr lang="en-US" noProof="0"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a:ln>
            <a:noFill/>
          </a:ln>
        </p:spPr>
      </p:pic>
      <p:sp>
        <p:nvSpPr>
          <p:cNvPr id="5" name="Subtitle 2"/>
          <p:cNvSpPr>
            <a:spLocks noGrp="1"/>
          </p:cNvSpPr>
          <p:nvPr>
            <p:ph type="subTitle" idx="1"/>
          </p:nvPr>
        </p:nvSpPr>
        <p:spPr>
          <a:xfrm>
            <a:off x="350488" y="3573016"/>
            <a:ext cx="9283032" cy="1608584"/>
          </a:xfrm>
        </p:spPr>
        <p:txBody>
          <a:bodyPr>
            <a:normAutofit/>
          </a:bodyPr>
          <a:lstStyle>
            <a:lvl1pPr marL="0" indent="0" algn="l">
              <a:buNone/>
              <a:defRPr sz="28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5005" y="174778"/>
            <a:ext cx="2708831"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60478" y="315435"/>
            <a:ext cx="2177526"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a:spLocks noChangeAspect="1"/>
          </p:cNvSpPr>
          <p:nvPr userDrawn="1"/>
        </p:nvSpPr>
        <p:spPr>
          <a:xfrm>
            <a:off x="4320000" y="360001"/>
            <a:ext cx="5220000" cy="1261884"/>
          </a:xfrm>
          <a:prstGeom prst="rect">
            <a:avLst/>
          </a:prstGeom>
          <a:noFill/>
        </p:spPr>
        <p:txBody>
          <a:bodyPr wrap="square" lIns="0" tIns="0" rIns="0" bIns="0" rtlCol="0">
            <a:spAutoFit/>
          </a:bodyPr>
          <a:lstStyle/>
          <a:p>
            <a:pPr marL="0" algn="ctr" defTabSz="914400" rtl="0" eaLnBrk="1" latinLnBrk="0" hangingPunct="1"/>
            <a:r>
              <a:rPr lang="en-US" sz="1400" b="0" kern="1200" dirty="0" smtClean="0">
                <a:solidFill>
                  <a:schemeClr val="tx2"/>
                </a:solidFill>
                <a:latin typeface="Calibri" panose="020F0502020204030204" pitchFamily="34" charset="0"/>
                <a:ea typeface="+mn-ea"/>
                <a:cs typeface="+mn-cs"/>
              </a:rPr>
              <a:t>Regional Training Course on Enhancing Energy Planning, Nuclear Power Infrastructure Development and Nuclear Safety Regulatory Oversight</a:t>
            </a:r>
            <a:endParaRPr lang="hu-HU" sz="1400" b="0" kern="1200" dirty="0" smtClean="0">
              <a:solidFill>
                <a:schemeClr val="tx2"/>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en-US" sz="1600" b="1" kern="1200" dirty="0" smtClean="0">
                <a:solidFill>
                  <a:schemeClr val="tx2"/>
                </a:solidFill>
                <a:latin typeface="Calibri" panose="020F0502020204030204" pitchFamily="34" charset="0"/>
                <a:ea typeface="+mn-ea"/>
                <a:cs typeface="+mn-cs"/>
              </a:rPr>
              <a:t>Regulatory Control </a:t>
            </a:r>
            <a:r>
              <a:rPr lang="hu-HU" sz="1600" b="1" kern="1200" dirty="0" smtClean="0">
                <a:solidFill>
                  <a:schemeClr val="tx2"/>
                </a:solidFill>
                <a:latin typeface="Calibri" panose="020F0502020204030204" pitchFamily="34" charset="0"/>
                <a:ea typeface="+mn-ea"/>
                <a:cs typeface="+mn-cs"/>
              </a:rPr>
              <a:t>of Nuclear Installations</a:t>
            </a:r>
          </a:p>
          <a:p>
            <a:pPr marL="0" algn="ctr" defTabSz="914400" rtl="0" eaLnBrk="1" latinLnBrk="0" hangingPunct="1"/>
            <a:r>
              <a:rPr lang="en-GB" sz="1400" b="0" kern="1200" dirty="0" smtClean="0">
                <a:solidFill>
                  <a:schemeClr val="tx2"/>
                </a:solidFill>
                <a:latin typeface="Calibri" panose="020F0502020204030204" pitchFamily="34" charset="0"/>
                <a:ea typeface="+mn-ea"/>
                <a:cs typeface="+mn-cs"/>
              </a:rPr>
              <a:t>25 September - 6 October </a:t>
            </a:r>
            <a:r>
              <a:rPr lang="en-US" sz="1400" b="0" kern="1200" dirty="0" smtClean="0">
                <a:solidFill>
                  <a:schemeClr val="tx2"/>
                </a:solidFill>
                <a:latin typeface="Calibri" panose="020F0502020204030204" pitchFamily="34" charset="0"/>
                <a:ea typeface="+mn-ea"/>
                <a:cs typeface="+mn-cs"/>
              </a:rPr>
              <a:t>2017</a:t>
            </a:r>
            <a:endParaRPr lang="hu-HU" sz="1400" b="0" kern="1200" dirty="0" smtClean="0">
              <a:solidFill>
                <a:schemeClr val="tx2"/>
              </a:solidFill>
              <a:latin typeface="Calibri" panose="020F0502020204030204" pitchFamily="34" charset="0"/>
              <a:ea typeface="+mn-ea"/>
              <a:cs typeface="+mn-cs"/>
            </a:endParaRPr>
          </a:p>
          <a:p>
            <a:pPr algn="ctr"/>
            <a:r>
              <a:rPr lang="hu-HU" sz="1400" b="0" kern="1200" dirty="0" smtClean="0">
                <a:solidFill>
                  <a:schemeClr val="tx2"/>
                </a:solidFill>
                <a:latin typeface="Calibri" panose="020F0502020204030204" pitchFamily="34" charset="0"/>
                <a:ea typeface="+mn-ea"/>
                <a:cs typeface="+mn-cs"/>
              </a:rPr>
              <a:t>IAEA, </a:t>
            </a:r>
            <a:r>
              <a:rPr lang="en-US" sz="1400" b="0" kern="1200" dirty="0" smtClean="0">
                <a:solidFill>
                  <a:schemeClr val="tx2"/>
                </a:solidFill>
                <a:latin typeface="Calibri" panose="020F0502020204030204" pitchFamily="34" charset="0"/>
                <a:ea typeface="+mn-ea"/>
                <a:cs typeface="+mn-cs"/>
              </a:rPr>
              <a:t>V</a:t>
            </a:r>
            <a:r>
              <a:rPr lang="hu-HU" sz="1400" b="0" kern="1200" dirty="0" smtClean="0">
                <a:solidFill>
                  <a:schemeClr val="tx2"/>
                </a:solidFill>
                <a:latin typeface="Calibri" panose="020F0502020204030204" pitchFamily="34" charset="0"/>
                <a:ea typeface="+mn-ea"/>
                <a:cs typeface="+mn-cs"/>
              </a:rPr>
              <a:t>ienna, Austria</a:t>
            </a:r>
          </a:p>
        </p:txBody>
      </p:sp>
    </p:spTree>
    <p:extLst>
      <p:ext uri="{BB962C8B-B14F-4D97-AF65-F5344CB8AC3E}">
        <p14:creationId xmlns:p14="http://schemas.microsoft.com/office/powerpoint/2010/main"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80000" y="1259999"/>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40000" y="1260000"/>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Date Placeholder 13"/>
          <p:cNvSpPr>
            <a:spLocks noGrp="1"/>
          </p:cNvSpPr>
          <p:nvPr>
            <p:ph type="dt" sz="half" idx="10"/>
          </p:nvPr>
        </p:nvSpPr>
        <p:spPr/>
        <p:txBody>
          <a:bodyPr/>
          <a:lstStyle>
            <a:lvl1pPr algn="ctr">
              <a:defRPr/>
            </a:lvl1pPr>
          </a:lstStyle>
          <a:p>
            <a:r>
              <a:rPr lang="en-US" smtClean="0"/>
              <a:t>25 September - 6 October 2017</a:t>
            </a:r>
            <a:endParaRPr lang="en-US" dirty="0"/>
          </a:p>
        </p:txBody>
      </p:sp>
      <p:sp>
        <p:nvSpPr>
          <p:cNvPr id="15" name="Footer Placeholder 14"/>
          <p:cNvSpPr>
            <a:spLocks noGrp="1"/>
          </p:cNvSpPr>
          <p:nvPr>
            <p:ph type="ftr" sz="quarter" idx="11"/>
          </p:nvPr>
        </p:nvSpPr>
        <p:spPr/>
        <p:txBody>
          <a:bodyPr/>
          <a:lstStyle>
            <a:lvl1pPr algn="l">
              <a:defRPr/>
            </a:lvl1pPr>
          </a:lstStyle>
          <a:p>
            <a:r>
              <a:rPr lang="en-US" dirty="0" smtClean="0"/>
              <a:t>Communication</a:t>
            </a:r>
            <a:r>
              <a:rPr lang="sl-SI" dirty="0" smtClean="0"/>
              <a:t>s</a:t>
            </a:r>
            <a:r>
              <a:rPr lang="en-US" dirty="0" smtClean="0"/>
              <a:t> in Emergencies</a:t>
            </a:r>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268225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8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0000" y="1800000"/>
            <a:ext cx="4680000" cy="4680000"/>
          </a:xfrm>
        </p:spPr>
        <p:txBody>
          <a:bodyPr/>
          <a:lstStyle>
            <a:lvl1pPr marL="252000" indent="-252000">
              <a:defRPr sz="2800"/>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504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40000" y="1800000"/>
            <a:ext cx="4680000" cy="4680000"/>
          </a:xfrm>
        </p:spPr>
        <p:txBody>
          <a:bodyPr/>
          <a:lstStyle>
            <a:lvl1pPr marL="360000" indent="-360000">
              <a:defRPr lang="en-US" sz="2800" kern="1200" dirty="0" smtClean="0">
                <a:solidFill>
                  <a:srgbClr val="000000"/>
                </a:solidFill>
                <a:latin typeface="Calibri" panose="020F0502020204030204" pitchFamily="34" charset="0"/>
                <a:ea typeface="+mn-ea"/>
                <a:cs typeface="+mn-cs"/>
              </a:defRPr>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marL="252000" lvl="0" indent="-252000" algn="l" defTabSz="900000" rtl="0" eaLnBrk="1" latinLnBrk="0" hangingPunct="1">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Date Placeholder 15"/>
          <p:cNvSpPr>
            <a:spLocks noGrp="1"/>
          </p:cNvSpPr>
          <p:nvPr>
            <p:ph type="dt" sz="half" idx="10"/>
          </p:nvPr>
        </p:nvSpPr>
        <p:spPr/>
        <p:txBody>
          <a:bodyPr/>
          <a:lstStyle>
            <a:lvl1pPr algn="ctr">
              <a:defRPr/>
            </a:lvl1pPr>
          </a:lstStyle>
          <a:p>
            <a:r>
              <a:rPr lang="en-US" smtClean="0"/>
              <a:t>25 September - 6 October 2017</a:t>
            </a:r>
            <a:endParaRPr lang="en-US" dirty="0"/>
          </a:p>
        </p:txBody>
      </p:sp>
      <p:sp>
        <p:nvSpPr>
          <p:cNvPr id="17" name="Footer Placeholder 16"/>
          <p:cNvSpPr>
            <a:spLocks noGrp="1"/>
          </p:cNvSpPr>
          <p:nvPr>
            <p:ph type="ftr" sz="quarter" idx="11"/>
          </p:nvPr>
        </p:nvSpPr>
        <p:spPr/>
        <p:txBody>
          <a:bodyPr/>
          <a:lstStyle>
            <a:lvl1pPr algn="l">
              <a:defRPr/>
            </a:lvl1pPr>
          </a:lstStyle>
          <a:p>
            <a:r>
              <a:rPr lang="en-US" dirty="0" smtClean="0"/>
              <a:t>Communication</a:t>
            </a:r>
            <a:r>
              <a:rPr lang="sl-SI" dirty="0" smtClean="0"/>
              <a:t>s</a:t>
            </a:r>
            <a:r>
              <a:rPr lang="en-US" dirty="0" smtClean="0"/>
              <a:t> in Emergencies</a:t>
            </a:r>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83371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a:xfrm>
            <a:off x="7020000" y="6480000"/>
            <a:ext cx="2160000" cy="252000"/>
          </a:xfrm>
        </p:spPr>
        <p:txBody>
          <a:bodyPr/>
          <a:lstStyle>
            <a:lvl1pPr algn="ctr">
              <a:defRPr/>
            </a:lvl1pPr>
          </a:lstStyle>
          <a:p>
            <a:r>
              <a:rPr lang="en-US" dirty="0" smtClean="0"/>
              <a:t>25 September - 6 October 2017</a:t>
            </a:r>
            <a:endParaRPr lang="en-US" dirty="0"/>
          </a:p>
        </p:txBody>
      </p:sp>
      <p:sp>
        <p:nvSpPr>
          <p:cNvPr id="10" name="Footer Placeholder 9"/>
          <p:cNvSpPr>
            <a:spLocks noGrp="1"/>
          </p:cNvSpPr>
          <p:nvPr>
            <p:ph type="ftr" sz="quarter" idx="11"/>
          </p:nvPr>
        </p:nvSpPr>
        <p:spPr/>
        <p:txBody>
          <a:bodyPr/>
          <a:lstStyle>
            <a:lvl1pPr algn="l">
              <a:defRPr/>
            </a:lvl1pPr>
          </a:lstStyle>
          <a:p>
            <a:r>
              <a:rPr lang="en-US" dirty="0" smtClean="0"/>
              <a:t>Communication</a:t>
            </a:r>
            <a:r>
              <a:rPr lang="sl-SI" dirty="0" smtClean="0"/>
              <a:t>s</a:t>
            </a:r>
            <a:r>
              <a:rPr lang="en-US" dirty="0" smtClean="0"/>
              <a:t> in Emergencies</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19218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lgn="ctr">
              <a:defRPr/>
            </a:lvl1pPr>
          </a:lstStyle>
          <a:p>
            <a:r>
              <a:rPr lang="en-US" smtClean="0"/>
              <a:t>25 September - 6 October 2017</a:t>
            </a:r>
            <a:endParaRPr lang="en-US" dirty="0"/>
          </a:p>
        </p:txBody>
      </p:sp>
      <p:sp>
        <p:nvSpPr>
          <p:cNvPr id="12" name="Footer Placeholder 11"/>
          <p:cNvSpPr>
            <a:spLocks noGrp="1"/>
          </p:cNvSpPr>
          <p:nvPr>
            <p:ph type="ftr" sz="quarter" idx="11"/>
          </p:nvPr>
        </p:nvSpPr>
        <p:spPr/>
        <p:txBody>
          <a:bodyPr/>
          <a:lstStyle>
            <a:lvl1pPr algn="l">
              <a:defRPr/>
            </a:lvl1pPr>
          </a:lstStyle>
          <a:p>
            <a:r>
              <a:rPr lang="en-US" dirty="0" smtClean="0"/>
              <a:t>Communication</a:t>
            </a:r>
            <a:r>
              <a:rPr lang="sl-SI" dirty="0" smtClean="0"/>
              <a:t>s</a:t>
            </a:r>
            <a:r>
              <a:rPr lang="en-US" dirty="0" smtClean="0"/>
              <a:t> in Emergencies</a:t>
            </a:r>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07150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1" y="5301208"/>
            <a:ext cx="6903217" cy="1556792"/>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11" name="Rectangle 10"/>
          <p:cNvSpPr/>
          <p:nvPr userDrawn="1"/>
        </p:nvSpPr>
        <p:spPr>
          <a:xfrm>
            <a:off x="2" y="0"/>
            <a:ext cx="9905999" cy="2132856"/>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8" name="Rectangle 5"/>
          <p:cNvSpPr>
            <a:spLocks noGrp="1" noChangeArrowheads="1"/>
          </p:cNvSpPr>
          <p:nvPr>
            <p:ph type="dt" sz="half" idx="2"/>
          </p:nvPr>
        </p:nvSpPr>
        <p:spPr bwMode="white">
          <a:xfrm>
            <a:off x="7020000" y="6480000"/>
            <a:ext cx="216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ctr"/>
            <a:r>
              <a:rPr lang="en-US" smtClean="0"/>
              <a:t>25 September - 6 October 2017</a:t>
            </a:r>
            <a:endParaRPr lang="en-US" dirty="0"/>
          </a:p>
        </p:txBody>
      </p:sp>
      <p:sp>
        <p:nvSpPr>
          <p:cNvPr id="9" name="Rectangle 6"/>
          <p:cNvSpPr>
            <a:spLocks noGrp="1" noChangeArrowheads="1"/>
          </p:cNvSpPr>
          <p:nvPr>
            <p:ph type="ftr" sz="quarter" idx="3"/>
          </p:nvPr>
        </p:nvSpPr>
        <p:spPr bwMode="white">
          <a:xfrm>
            <a:off x="2160000" y="6480000"/>
            <a:ext cx="486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l"/>
            <a:r>
              <a:rPr lang="en-US" dirty="0" smtClean="0"/>
              <a:t>Communication</a:t>
            </a:r>
            <a:r>
              <a:rPr lang="sl-SI" dirty="0" smtClean="0"/>
              <a:t>s</a:t>
            </a:r>
            <a:r>
              <a:rPr lang="en-US" dirty="0" smtClean="0"/>
              <a:t> in Emergencies</a:t>
            </a:r>
            <a:endParaRPr lang="en-US" noProof="0" dirty="0"/>
          </a:p>
        </p:txBody>
      </p:sp>
      <p:sp>
        <p:nvSpPr>
          <p:cNvPr id="10" name="Rectangle 7"/>
          <p:cNvSpPr>
            <a:spLocks noGrp="1" noChangeArrowheads="1"/>
          </p:cNvSpPr>
          <p:nvPr>
            <p:ph type="sldNum" sz="quarter" idx="4"/>
          </p:nvPr>
        </p:nvSpPr>
        <p:spPr bwMode="white">
          <a:xfrm>
            <a:off x="9180000" y="6480000"/>
            <a:ext cx="54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80000" y="180000"/>
            <a:ext cx="9000000" cy="900000"/>
          </a:xfrm>
          <a:prstGeom prst="rect">
            <a:avLst/>
          </a:prstGeom>
        </p:spPr>
        <p:txBody>
          <a:bodyPr vert="horz" lIns="72000" tIns="36000" rIns="0" bIns="0" rtlCol="0" anchor="ctr">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80000" y="1259999"/>
            <a:ext cx="9540000" cy="5220000"/>
          </a:xfrm>
          <a:prstGeom prst="rect">
            <a:avLst/>
          </a:prstGeom>
        </p:spPr>
        <p:txBody>
          <a:bodyPr vert="horz" lIns="72000" tIns="3600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27" name="Picture 3"/>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9403200" y="180000"/>
            <a:ext cx="463362" cy="56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2"/>
          </a:solidFill>
          <a:latin typeface="Calibri" panose="020F0502020204030204" pitchFamily="34" charset="0"/>
          <a:ea typeface="+mj-ea"/>
          <a:cs typeface="+mj-cs"/>
        </a:defRPr>
      </a:lvl1pPr>
    </p:titleStyle>
    <p:body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Communication</a:t>
            </a:r>
            <a:r>
              <a:rPr lang="sl-SI" dirty="0" smtClean="0"/>
              <a:t>s</a:t>
            </a:r>
            <a:r>
              <a:rPr lang="en-US" dirty="0" smtClean="0"/>
              <a:t> in Emergencies</a:t>
            </a:r>
            <a:endParaRPr lang="en-US" dirty="0"/>
          </a:p>
        </p:txBody>
      </p:sp>
      <p:sp>
        <p:nvSpPr>
          <p:cNvPr id="3" name="Subtitle 2"/>
          <p:cNvSpPr>
            <a:spLocks noGrp="1"/>
          </p:cNvSpPr>
          <p:nvPr>
            <p:ph type="subTitle" idx="1"/>
          </p:nvPr>
        </p:nvSpPr>
        <p:spPr/>
        <p:txBody>
          <a:bodyPr/>
          <a:lstStyle/>
          <a:p>
            <a:r>
              <a:rPr lang="en-US" dirty="0" smtClean="0"/>
              <a:t>Igor Jenčič</a:t>
            </a:r>
          </a:p>
          <a:p>
            <a:r>
              <a:rPr lang="en-US" dirty="0" smtClean="0"/>
              <a:t>Jožef Stefan Institute, Ljubljana, Slovenia</a:t>
            </a:r>
          </a:p>
          <a:p>
            <a:r>
              <a:rPr lang="sl-SI" dirty="0"/>
              <a:t>i</a:t>
            </a:r>
            <a:r>
              <a:rPr lang="en-US" dirty="0" smtClean="0"/>
              <a:t>gor.jencic@ijs.si</a:t>
            </a:r>
            <a:endParaRPr lang="en-US" dirty="0"/>
          </a:p>
        </p:txBody>
      </p:sp>
    </p:spTree>
    <p:extLst>
      <p:ext uri="{BB962C8B-B14F-4D97-AF65-F5344CB8AC3E}">
        <p14:creationId xmlns:p14="http://schemas.microsoft.com/office/powerpoint/2010/main" val="1444074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Learning objectives</a:t>
            </a:r>
            <a:endParaRPr lang="en-GB" dirty="0"/>
          </a:p>
        </p:txBody>
      </p:sp>
      <p:sp>
        <p:nvSpPr>
          <p:cNvPr id="3" name="Content Placeholder 2"/>
          <p:cNvSpPr>
            <a:spLocks noGrp="1"/>
          </p:cNvSpPr>
          <p:nvPr>
            <p:ph idx="1"/>
          </p:nvPr>
        </p:nvSpPr>
        <p:spPr/>
        <p:txBody>
          <a:bodyPr>
            <a:normAutofit/>
          </a:bodyPr>
          <a:lstStyle/>
          <a:p>
            <a:r>
              <a:rPr lang="en-GB" dirty="0" smtClean="0"/>
              <a:t>To understand the need for planning communication with public in emergency situations.</a:t>
            </a:r>
          </a:p>
          <a:p>
            <a:r>
              <a:rPr lang="en-GB" dirty="0" smtClean="0"/>
              <a:t>To describe the cycle for organizing and implementing public communication activities.</a:t>
            </a:r>
          </a:p>
          <a:p>
            <a:r>
              <a:rPr lang="en-GB" dirty="0" smtClean="0"/>
              <a:t>To describe public communication roles of authorities in emergency situations.</a:t>
            </a:r>
          </a:p>
          <a:p>
            <a:r>
              <a:rPr lang="en-GB" dirty="0" smtClean="0"/>
              <a:t>To understand the purpose of the INES scale.</a:t>
            </a:r>
          </a:p>
          <a:p>
            <a:r>
              <a:rPr lang="en-GB" dirty="0" smtClean="0"/>
              <a:t>To describe the three areas of impact by which nuclear or radiological events are classified.</a:t>
            </a:r>
          </a:p>
          <a:p>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dirty="0"/>
              <a:t>Communications in Emergencies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2</a:t>
            </a:fld>
            <a:endParaRPr lang="en-US" dirty="0"/>
          </a:p>
        </p:txBody>
      </p:sp>
    </p:spTree>
    <p:extLst>
      <p:ext uri="{BB962C8B-B14F-4D97-AF65-F5344CB8AC3E}">
        <p14:creationId xmlns:p14="http://schemas.microsoft.com/office/powerpoint/2010/main" val="3015988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Contents</a:t>
            </a:r>
            <a:endParaRPr lang="en-GB" dirty="0"/>
          </a:p>
        </p:txBody>
      </p:sp>
      <p:sp>
        <p:nvSpPr>
          <p:cNvPr id="3" name="Content Placeholder 2"/>
          <p:cNvSpPr>
            <a:spLocks noGrp="1"/>
          </p:cNvSpPr>
          <p:nvPr>
            <p:ph idx="1"/>
          </p:nvPr>
        </p:nvSpPr>
        <p:spPr/>
        <p:txBody>
          <a:bodyPr/>
          <a:lstStyle/>
          <a:p>
            <a:r>
              <a:rPr lang="en-US" dirty="0"/>
              <a:t>Planning for public communication in </a:t>
            </a:r>
            <a:r>
              <a:rPr lang="en-US" dirty="0" smtClean="0"/>
              <a:t>emergencies</a:t>
            </a:r>
            <a:endParaRPr lang="sl-SI" dirty="0" smtClean="0"/>
          </a:p>
          <a:p>
            <a:r>
              <a:rPr lang="en-GB" dirty="0" smtClean="0"/>
              <a:t>Organization </a:t>
            </a:r>
            <a:r>
              <a:rPr lang="en-GB" dirty="0"/>
              <a:t>of emergency </a:t>
            </a:r>
            <a:r>
              <a:rPr lang="en-GB" dirty="0" smtClean="0"/>
              <a:t>communication</a:t>
            </a:r>
            <a:endParaRPr lang="sl-SI" dirty="0" smtClean="0"/>
          </a:p>
          <a:p>
            <a:r>
              <a:rPr lang="en-GB" dirty="0"/>
              <a:t>Roles of </a:t>
            </a:r>
            <a:r>
              <a:rPr lang="en-GB" dirty="0" smtClean="0"/>
              <a:t>authorities</a:t>
            </a:r>
            <a:endParaRPr lang="sl-SI" dirty="0" smtClean="0"/>
          </a:p>
          <a:p>
            <a:r>
              <a:rPr lang="en-GB" dirty="0" smtClean="0"/>
              <a:t>INES</a:t>
            </a:r>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dirty="0"/>
              <a:t>Communications in Emergencies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3</a:t>
            </a:fld>
            <a:endParaRPr lang="en-US" dirty="0"/>
          </a:p>
        </p:txBody>
      </p:sp>
    </p:spTree>
    <p:extLst>
      <p:ext uri="{BB962C8B-B14F-4D97-AF65-F5344CB8AC3E}">
        <p14:creationId xmlns:p14="http://schemas.microsoft.com/office/powerpoint/2010/main" val="3177315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p:txBody>
          <a:bodyPr>
            <a:normAutofit/>
          </a:bodyPr>
          <a:lstStyle/>
          <a:p>
            <a:r>
              <a:rPr lang="en-GB" dirty="0" smtClean="0"/>
              <a:t>Public behaviour during emergencies:</a:t>
            </a:r>
          </a:p>
          <a:p>
            <a:pPr lvl="1"/>
            <a:r>
              <a:rPr lang="en-GB" dirty="0" smtClean="0"/>
              <a:t>can be unpredictable </a:t>
            </a:r>
          </a:p>
          <a:p>
            <a:pPr lvl="1"/>
            <a:r>
              <a:rPr lang="en-GB" dirty="0" smtClean="0"/>
              <a:t>may affect the emergency response</a:t>
            </a:r>
          </a:p>
          <a:p>
            <a:endParaRPr lang="en-GB" dirty="0" smtClean="0"/>
          </a:p>
          <a:p>
            <a:endParaRPr lang="en-GB" dirty="0" smtClean="0"/>
          </a:p>
          <a:p>
            <a:endParaRPr lang="en-GB" dirty="0" smtClean="0"/>
          </a:p>
          <a:p>
            <a:r>
              <a:rPr lang="en-GB" dirty="0" smtClean="0"/>
              <a:t>Regulators must:</a:t>
            </a:r>
          </a:p>
          <a:p>
            <a:pPr lvl="1"/>
            <a:r>
              <a:rPr lang="en-GB" dirty="0" smtClean="0"/>
              <a:t>be </a:t>
            </a:r>
            <a:r>
              <a:rPr lang="en-GB" b="1" dirty="0">
                <a:solidFill>
                  <a:srgbClr val="FF9900"/>
                </a:solidFill>
              </a:rPr>
              <a:t>prepared</a:t>
            </a:r>
            <a:r>
              <a:rPr lang="en-GB" dirty="0" smtClean="0"/>
              <a:t> for communication in emergencies</a:t>
            </a:r>
          </a:p>
          <a:p>
            <a:pPr lvl="1"/>
            <a:r>
              <a:rPr lang="en-GB" dirty="0" smtClean="0"/>
              <a:t>understand the psychological roots </a:t>
            </a:r>
            <a:r>
              <a:rPr lang="en-GB" altLang="sl-SI" dirty="0" smtClean="0">
                <a:sym typeface="Symbol" panose="05050102010706020507" pitchFamily="18" charset="2"/>
              </a:rPr>
              <a:t></a:t>
            </a:r>
            <a:r>
              <a:rPr lang="en-GB" dirty="0" smtClean="0"/>
              <a:t> </a:t>
            </a:r>
            <a:r>
              <a:rPr lang="en-GB" b="1" dirty="0">
                <a:solidFill>
                  <a:srgbClr val="FF9900"/>
                </a:solidFill>
              </a:rPr>
              <a:t>Risk</a:t>
            </a:r>
            <a:r>
              <a:rPr lang="en-GB" dirty="0" smtClean="0"/>
              <a:t> </a:t>
            </a:r>
            <a:r>
              <a:rPr lang="en-GB" b="1" dirty="0">
                <a:solidFill>
                  <a:srgbClr val="FF9900"/>
                </a:solidFill>
              </a:rPr>
              <a:t>communication</a:t>
            </a:r>
          </a:p>
          <a:p>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4</a:t>
            </a:fld>
            <a:endParaRPr lang="en-US" dirty="0"/>
          </a:p>
        </p:txBody>
      </p:sp>
      <p:pic>
        <p:nvPicPr>
          <p:cNvPr id="7" name="Picture 4" descr="products_emergency-preparedn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2337" y="2998381"/>
            <a:ext cx="3653414" cy="1942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9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Importance of emergency communication</a:t>
            </a:r>
            <a:endParaRPr lang="en-GB" dirty="0"/>
          </a:p>
        </p:txBody>
      </p:sp>
      <p:sp>
        <p:nvSpPr>
          <p:cNvPr id="3" name="Content Placeholder 2"/>
          <p:cNvSpPr>
            <a:spLocks noGrp="1"/>
          </p:cNvSpPr>
          <p:nvPr>
            <p:ph idx="1"/>
          </p:nvPr>
        </p:nvSpPr>
        <p:spPr>
          <a:xfrm>
            <a:off x="180000" y="5695405"/>
            <a:ext cx="9540000" cy="784593"/>
          </a:xfrm>
        </p:spPr>
        <p:txBody>
          <a:bodyPr>
            <a:normAutofit fontScale="77500" lnSpcReduction="20000"/>
          </a:bodyPr>
          <a:lstStyle/>
          <a:p>
            <a:pPr marL="0" indent="0">
              <a:buNone/>
            </a:pPr>
            <a:r>
              <a:rPr lang="en-US" dirty="0"/>
              <a:t>(</a:t>
            </a:r>
            <a:r>
              <a:rPr lang="en-US" i="1" dirty="0"/>
              <a:t>Communication with the Public in a Nuclear or Radiological Emergency, EPR-Public Communications 2012, EPR Series, IAEA, Vienna, 2012</a:t>
            </a:r>
            <a:r>
              <a:rPr lang="en-US" dirty="0"/>
              <a:t>)</a:t>
            </a:r>
          </a:p>
          <a:p>
            <a:pPr marL="0" indent="0">
              <a:buNone/>
            </a:pP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5</a:t>
            </a:fld>
            <a:endParaRPr lang="en-US" dirty="0"/>
          </a:p>
        </p:txBody>
      </p:sp>
      <p:sp>
        <p:nvSpPr>
          <p:cNvPr id="7" name="Text Box 4"/>
          <p:cNvSpPr txBox="1">
            <a:spLocks noChangeArrowheads="1"/>
          </p:cNvSpPr>
          <p:nvPr/>
        </p:nvSpPr>
        <p:spPr bwMode="auto">
          <a:xfrm>
            <a:off x="681275" y="1317961"/>
            <a:ext cx="8537449" cy="3970318"/>
          </a:xfrm>
          <a:prstGeom prst="rect">
            <a:avLst/>
          </a:prstGeom>
          <a:solidFill>
            <a:srgbClr val="3366CC"/>
          </a:solidFill>
          <a:ln w="9525" algn="ctr">
            <a:solidFill>
              <a:schemeClr val="tx1"/>
            </a:solidFill>
            <a:miter lim="800000"/>
            <a:headEnd/>
            <a:tailEnd/>
          </a:ln>
          <a:effectLst/>
          <a:extLst/>
        </p:spPr>
        <p:txBody>
          <a:bodyPr wrap="square">
            <a:spAutoFit/>
          </a:bodyPr>
          <a:lstStyle>
            <a:lvl1pPr>
              <a:spcBef>
                <a:spcPct val="0"/>
              </a:spcBef>
              <a:defRPr sz="2400">
                <a:solidFill>
                  <a:schemeClr val="tx1"/>
                </a:solidFill>
                <a:latin typeface="Times New Roman" panose="02020603050405020304" pitchFamily="18" charset="0"/>
              </a:defRPr>
            </a:lvl1pPr>
            <a:lvl2pPr marL="539750">
              <a:spcBef>
                <a:spcPct val="0"/>
              </a:spcBef>
              <a:defRPr sz="2400">
                <a:solidFill>
                  <a:schemeClr val="tx1"/>
                </a:solidFill>
                <a:latin typeface="Times New Roman" panose="02020603050405020304" pitchFamily="18" charset="0"/>
              </a:defRPr>
            </a:lvl2pPr>
            <a:lvl3pPr>
              <a:spcBef>
                <a:spcPct val="0"/>
              </a:spcBef>
              <a:defRPr sz="2400">
                <a:solidFill>
                  <a:schemeClr val="tx1"/>
                </a:solidFill>
                <a:latin typeface="Times New Roman" panose="02020603050405020304" pitchFamily="18" charset="0"/>
              </a:defRPr>
            </a:lvl3pPr>
            <a:lvl4pPr>
              <a:spcBef>
                <a:spcPct val="0"/>
              </a:spcBef>
              <a:defRPr sz="2400">
                <a:solidFill>
                  <a:schemeClr val="tx1"/>
                </a:solidFill>
                <a:latin typeface="Times New Roman" panose="02020603050405020304" pitchFamily="18" charset="0"/>
              </a:defRPr>
            </a:lvl4pPr>
            <a:lvl5pPr>
              <a:spcBef>
                <a:spcPct val="0"/>
              </a:spcBef>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buClrTx/>
              <a:buFontTx/>
              <a:buNone/>
            </a:pPr>
            <a:r>
              <a:rPr lang="en-US" altLang="sl-SI" sz="2800" b="1" dirty="0" smtClean="0">
                <a:solidFill>
                  <a:srgbClr val="FF9900"/>
                </a:solidFill>
                <a:latin typeface="Verdana" panose="020B0604030504040204" pitchFamily="34" charset="0"/>
              </a:rPr>
              <a:t>„</a:t>
            </a:r>
            <a:r>
              <a:rPr lang="en-US" altLang="sl-SI" sz="2800" dirty="0">
                <a:solidFill>
                  <a:srgbClr val="FF9900"/>
                </a:solidFill>
                <a:latin typeface="Verdana" panose="020B0604030504040204" pitchFamily="34" charset="0"/>
              </a:rPr>
              <a:t>Public communication is one of the most important challenges in emergency management. An event may not be considered as an emergency to experts but is perceived very differently by the general public. </a:t>
            </a:r>
            <a:r>
              <a:rPr lang="en-US" altLang="sl-SI" sz="2800" b="1" dirty="0" smtClean="0">
                <a:solidFill>
                  <a:srgbClr val="FF9900"/>
                </a:solidFill>
                <a:latin typeface="Verdana" panose="020B0604030504040204" pitchFamily="34" charset="0"/>
              </a:rPr>
              <a:t>Communicating </a:t>
            </a:r>
            <a:r>
              <a:rPr lang="en-US" altLang="sl-SI" sz="2800" b="1" dirty="0">
                <a:solidFill>
                  <a:srgbClr val="FF9900"/>
                </a:solidFill>
                <a:latin typeface="Verdana" panose="020B0604030504040204" pitchFamily="34" charset="0"/>
              </a:rPr>
              <a:t>effectively with the public about radiation emergencies is key to successful emergency management.“ </a:t>
            </a:r>
          </a:p>
        </p:txBody>
      </p:sp>
    </p:spTree>
    <p:extLst>
      <p:ext uri="{BB962C8B-B14F-4D97-AF65-F5344CB8AC3E}">
        <p14:creationId xmlns:p14="http://schemas.microsoft.com/office/powerpoint/2010/main" val="5100342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Planning for emergency communication</a:t>
            </a:r>
            <a:endParaRPr lang="en-GB" dirty="0"/>
          </a:p>
        </p:txBody>
      </p:sp>
      <p:sp>
        <p:nvSpPr>
          <p:cNvPr id="3" name="Content Placeholder 2"/>
          <p:cNvSpPr>
            <a:spLocks noGrp="1"/>
          </p:cNvSpPr>
          <p:nvPr>
            <p:ph idx="1"/>
          </p:nvPr>
        </p:nvSpPr>
        <p:spPr/>
        <p:txBody>
          <a:bodyPr>
            <a:normAutofit/>
          </a:bodyPr>
          <a:lstStyle/>
          <a:p>
            <a:r>
              <a:rPr lang="en-GB" dirty="0" smtClean="0"/>
              <a:t>Large scale emergencies attract great public and media interest</a:t>
            </a:r>
          </a:p>
          <a:p>
            <a:r>
              <a:rPr lang="en-GB" dirty="0" smtClean="0"/>
              <a:t>Public communication is one of </a:t>
            </a:r>
            <a:r>
              <a:rPr lang="en-GB" b="1" dirty="0" smtClean="0">
                <a:solidFill>
                  <a:srgbClr val="FF9900"/>
                </a:solidFill>
              </a:rPr>
              <a:t>key activities </a:t>
            </a:r>
            <a:r>
              <a:rPr lang="en-GB" dirty="0" smtClean="0"/>
              <a:t>of emergency response system</a:t>
            </a:r>
          </a:p>
          <a:p>
            <a:r>
              <a:rPr lang="en-GB" b="1" dirty="0">
                <a:solidFill>
                  <a:srgbClr val="FF9900"/>
                </a:solidFill>
              </a:rPr>
              <a:t>Plans</a:t>
            </a:r>
            <a:r>
              <a:rPr lang="en-GB" dirty="0"/>
              <a:t> and </a:t>
            </a:r>
            <a:r>
              <a:rPr lang="en-GB" b="1" dirty="0">
                <a:solidFill>
                  <a:srgbClr val="FF9900"/>
                </a:solidFill>
              </a:rPr>
              <a:t>procedures</a:t>
            </a:r>
            <a:r>
              <a:rPr lang="en-GB" dirty="0"/>
              <a:t> are necessary for public communications in </a:t>
            </a:r>
            <a:r>
              <a:rPr lang="en-GB" dirty="0" smtClean="0"/>
              <a:t>emergency</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6</a:t>
            </a:fld>
            <a:endParaRPr lang="en-US" dirty="0"/>
          </a:p>
        </p:txBody>
      </p:sp>
    </p:spTree>
    <p:extLst>
      <p:ext uri="{BB962C8B-B14F-4D97-AF65-F5344CB8AC3E}">
        <p14:creationId xmlns:p14="http://schemas.microsoft.com/office/powerpoint/2010/main" val="130123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Plans and </a:t>
            </a:r>
            <a:r>
              <a:rPr lang="en-GB" dirty="0" smtClean="0"/>
              <a:t>procedures </a:t>
            </a:r>
            <a:endParaRPr lang="en-GB" dirty="0"/>
          </a:p>
        </p:txBody>
      </p:sp>
      <p:sp>
        <p:nvSpPr>
          <p:cNvPr id="3" name="Content Placeholder 2"/>
          <p:cNvSpPr>
            <a:spLocks noGrp="1"/>
          </p:cNvSpPr>
          <p:nvPr>
            <p:ph idx="1"/>
          </p:nvPr>
        </p:nvSpPr>
        <p:spPr/>
        <p:txBody>
          <a:bodyPr>
            <a:normAutofit/>
          </a:bodyPr>
          <a:lstStyle/>
          <a:p>
            <a:r>
              <a:rPr lang="en-GB" dirty="0" smtClean="0"/>
              <a:t>Plans and procedures for emergency situations need to cover a </a:t>
            </a:r>
            <a:r>
              <a:rPr lang="en-GB" b="1" dirty="0">
                <a:solidFill>
                  <a:srgbClr val="FF9900"/>
                </a:solidFill>
              </a:rPr>
              <a:t>range of activities</a:t>
            </a:r>
            <a:r>
              <a:rPr lang="en-GB" dirty="0" smtClean="0"/>
              <a:t>:</a:t>
            </a:r>
          </a:p>
          <a:p>
            <a:pPr lvl="1"/>
            <a:r>
              <a:rPr lang="en-GB" dirty="0" smtClean="0"/>
              <a:t>provision of information to the public and media</a:t>
            </a:r>
          </a:p>
          <a:p>
            <a:pPr lvl="1"/>
            <a:r>
              <a:rPr lang="en-GB" dirty="0" smtClean="0"/>
              <a:t>media monitoring and media relations</a:t>
            </a:r>
          </a:p>
          <a:p>
            <a:pPr lvl="1"/>
            <a:r>
              <a:rPr lang="en-GB" dirty="0" smtClean="0"/>
              <a:t>public hotlines for questions</a:t>
            </a:r>
          </a:p>
          <a:p>
            <a:pPr lvl="1"/>
            <a:r>
              <a:rPr lang="en-GB" dirty="0" smtClean="0"/>
              <a:t>monitoring and addressing rumours and misleading information etc.</a:t>
            </a:r>
          </a:p>
          <a:p>
            <a:r>
              <a:rPr lang="en-GB" b="1" dirty="0">
                <a:solidFill>
                  <a:srgbClr val="FF9900"/>
                </a:solidFill>
              </a:rPr>
              <a:t>Coordination</a:t>
            </a:r>
            <a:r>
              <a:rPr lang="en-GB" dirty="0" smtClean="0"/>
              <a:t> of plans and procedures of different response organizations:</a:t>
            </a:r>
          </a:p>
          <a:p>
            <a:pPr lvl="1"/>
            <a:r>
              <a:rPr lang="en-GB" dirty="0" smtClean="0"/>
              <a:t>need for consistency in messages given at all levels</a:t>
            </a:r>
          </a:p>
          <a:p>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7</a:t>
            </a:fld>
            <a:endParaRPr lang="en-US" dirty="0"/>
          </a:p>
        </p:txBody>
      </p:sp>
    </p:spTree>
    <p:extLst>
      <p:ext uri="{BB962C8B-B14F-4D97-AF65-F5344CB8AC3E}">
        <p14:creationId xmlns:p14="http://schemas.microsoft.com/office/powerpoint/2010/main" val="350902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Anticipation of audiences in emergencies</a:t>
            </a:r>
            <a:endParaRPr lang="en-GB" dirty="0"/>
          </a:p>
        </p:txBody>
      </p:sp>
      <p:sp>
        <p:nvSpPr>
          <p:cNvPr id="3" name="Content Placeholder 2"/>
          <p:cNvSpPr>
            <a:spLocks noGrp="1"/>
          </p:cNvSpPr>
          <p:nvPr>
            <p:ph idx="1"/>
          </p:nvPr>
        </p:nvSpPr>
        <p:spPr/>
        <p:txBody>
          <a:bodyPr/>
          <a:lstStyle/>
          <a:p>
            <a:r>
              <a:rPr lang="en-GB" dirty="0" smtClean="0"/>
              <a:t>Each emergency will have different audiences</a:t>
            </a:r>
          </a:p>
          <a:p>
            <a:pPr lvl="1"/>
            <a:r>
              <a:rPr lang="en-GB" dirty="0" smtClean="0"/>
              <a:t>audiences may even change during an emergency</a:t>
            </a:r>
          </a:p>
          <a:p>
            <a:pPr lvl="1"/>
            <a:r>
              <a:rPr lang="en-GB" dirty="0" smtClean="0"/>
              <a:t>directly or indirectly involved in the emergency</a:t>
            </a:r>
          </a:p>
          <a:p>
            <a:r>
              <a:rPr lang="en-GB" dirty="0" smtClean="0"/>
              <a:t>Some audiences may be more clearly and directly affected by the potential risks</a:t>
            </a:r>
          </a:p>
          <a:p>
            <a:pPr lvl="1"/>
            <a:r>
              <a:rPr lang="en-GB" dirty="0" smtClean="0"/>
              <a:t>dependent on the information communicated</a:t>
            </a:r>
          </a:p>
          <a:p>
            <a:r>
              <a:rPr lang="en-GB" dirty="0" smtClean="0"/>
              <a:t>Other audiences may not actually be exposed to radiation</a:t>
            </a:r>
          </a:p>
          <a:p>
            <a:pPr lvl="1"/>
            <a:r>
              <a:rPr lang="en-GB" dirty="0" smtClean="0"/>
              <a:t>claim to be interested or affected by the overall situation</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8</a:t>
            </a:fld>
            <a:endParaRPr lang="en-US" dirty="0"/>
          </a:p>
        </p:txBody>
      </p:sp>
    </p:spTree>
    <p:extLst>
      <p:ext uri="{BB962C8B-B14F-4D97-AF65-F5344CB8AC3E}">
        <p14:creationId xmlns:p14="http://schemas.microsoft.com/office/powerpoint/2010/main" val="48708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 y="180000"/>
            <a:ext cx="9540000" cy="900000"/>
          </a:xfrm>
        </p:spPr>
        <p:txBody>
          <a:bodyPr/>
          <a:lstStyle/>
          <a:p>
            <a:r>
              <a:rPr lang="en-GB" dirty="0" smtClean="0"/>
              <a:t>Organizing and implementing the communication</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9</a:t>
            </a:fld>
            <a:endParaRPr lang="en-US" dirty="0"/>
          </a:p>
        </p:txBody>
      </p:sp>
      <p:pic>
        <p:nvPicPr>
          <p:cNvPr id="7" name="Content Placeholder 6"/>
          <p:cNvPicPr>
            <a:picLocks noGrp="1" noChangeAspect="1"/>
          </p:cNvPicPr>
          <p:nvPr>
            <p:ph idx="1"/>
          </p:nvPr>
        </p:nvPicPr>
        <p:blipFill>
          <a:blip r:embed="rId2"/>
          <a:stretch>
            <a:fillRect/>
          </a:stretch>
        </p:blipFill>
        <p:spPr>
          <a:xfrm>
            <a:off x="1267096" y="1080262"/>
            <a:ext cx="6988331" cy="5294412"/>
          </a:xfrm>
          <a:prstGeom prst="rect">
            <a:avLst/>
          </a:prstGeom>
        </p:spPr>
      </p:pic>
    </p:spTree>
    <p:extLst>
      <p:ext uri="{BB962C8B-B14F-4D97-AF65-F5344CB8AC3E}">
        <p14:creationId xmlns:p14="http://schemas.microsoft.com/office/powerpoint/2010/main" val="9307930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Establishment of a Public Information </a:t>
            </a:r>
            <a:r>
              <a:rPr lang="en-GB" dirty="0" smtClean="0"/>
              <a:t>Centre</a:t>
            </a:r>
            <a:endParaRPr lang="en-GB" dirty="0"/>
          </a:p>
        </p:txBody>
      </p:sp>
      <p:sp>
        <p:nvSpPr>
          <p:cNvPr id="3" name="Content Placeholder 2"/>
          <p:cNvSpPr>
            <a:spLocks noGrp="1"/>
          </p:cNvSpPr>
          <p:nvPr>
            <p:ph idx="1"/>
          </p:nvPr>
        </p:nvSpPr>
        <p:spPr/>
        <p:txBody>
          <a:bodyPr>
            <a:normAutofit/>
          </a:bodyPr>
          <a:lstStyle/>
          <a:p>
            <a:r>
              <a:rPr lang="en-GB" dirty="0" smtClean="0"/>
              <a:t>Point from where media briefings are to be provided</a:t>
            </a:r>
          </a:p>
          <a:p>
            <a:r>
              <a:rPr lang="en-GB" dirty="0" smtClean="0"/>
              <a:t>Headed by </a:t>
            </a:r>
            <a:r>
              <a:rPr lang="en-GB" b="1" dirty="0" smtClean="0">
                <a:solidFill>
                  <a:srgbClr val="FF9900"/>
                </a:solidFill>
              </a:rPr>
              <a:t>Public Information Officer </a:t>
            </a:r>
            <a:r>
              <a:rPr lang="en-GB" dirty="0" smtClean="0"/>
              <a:t>(PIO)</a:t>
            </a:r>
          </a:p>
          <a:p>
            <a:r>
              <a:rPr lang="en-GB" dirty="0" smtClean="0"/>
              <a:t>PIO needs to be part of a broader emergency response command system</a:t>
            </a:r>
          </a:p>
          <a:p>
            <a:r>
              <a:rPr lang="en-GB" dirty="0" smtClean="0"/>
              <a:t>In case of larger emergencies:</a:t>
            </a:r>
          </a:p>
          <a:p>
            <a:pPr lvl="1"/>
            <a:r>
              <a:rPr lang="en-GB" b="1" dirty="0">
                <a:solidFill>
                  <a:srgbClr val="FF9900"/>
                </a:solidFill>
              </a:rPr>
              <a:t>Public Information </a:t>
            </a:r>
            <a:r>
              <a:rPr lang="sl-SI" b="1" dirty="0" smtClean="0">
                <a:solidFill>
                  <a:srgbClr val="FF9900"/>
                </a:solidFill>
              </a:rPr>
              <a:t>Team</a:t>
            </a:r>
            <a:endParaRPr lang="en-GB" b="1" dirty="0">
              <a:solidFill>
                <a:srgbClr val="FF9900"/>
              </a:solidFill>
            </a:endParaRPr>
          </a:p>
          <a:p>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10</a:t>
            </a:fld>
            <a:endParaRPr lang="en-US" dirty="0"/>
          </a:p>
        </p:txBody>
      </p:sp>
    </p:spTree>
    <p:extLst>
      <p:ext uri="{BB962C8B-B14F-4D97-AF65-F5344CB8AC3E}">
        <p14:creationId xmlns:p14="http://schemas.microsoft.com/office/powerpoint/2010/main" val="375695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structure of Public Information </a:t>
            </a:r>
            <a:r>
              <a:rPr lang="en-US" dirty="0" smtClean="0"/>
              <a:t>Team</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11</a:t>
            </a:fld>
            <a:endParaRPr lang="en-US" dirty="0"/>
          </a:p>
        </p:txBody>
      </p:sp>
      <p:pic>
        <p:nvPicPr>
          <p:cNvPr id="7" name="Content Placeholder 4"/>
          <p:cNvPicPr>
            <a:picLocks noGrp="1" noChangeAspect="1"/>
          </p:cNvPicPr>
          <p:nvPr>
            <p:ph idx="1"/>
          </p:nvPr>
        </p:nvPicPr>
        <p:blipFill>
          <a:blip r:embed="rId2"/>
          <a:stretch>
            <a:fillRect/>
          </a:stretch>
        </p:blipFill>
        <p:spPr>
          <a:xfrm>
            <a:off x="366779" y="1345474"/>
            <a:ext cx="8654651" cy="4767943"/>
          </a:xfrm>
          <a:prstGeom prst="rect">
            <a:avLst/>
          </a:prstGeom>
        </p:spPr>
      </p:pic>
    </p:spTree>
    <p:extLst>
      <p:ext uri="{BB962C8B-B14F-4D97-AF65-F5344CB8AC3E}">
        <p14:creationId xmlns:p14="http://schemas.microsoft.com/office/powerpoint/2010/main" val="3322516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cs typeface="Calibri" panose="020F0502020204030204" pitchFamily="34" charset="0"/>
              </a:rPr>
              <a:t>Roles of authorities</a:t>
            </a:r>
            <a:endParaRPr lang="en-US" dirty="0">
              <a:cs typeface="Calibri" panose="020F0502020204030204" pitchFamily="34" charset="0"/>
            </a:endParaRPr>
          </a:p>
        </p:txBody>
      </p:sp>
      <p:sp>
        <p:nvSpPr>
          <p:cNvPr id="3" name="Content Placeholder 2"/>
          <p:cNvSpPr>
            <a:spLocks noGrp="1"/>
          </p:cNvSpPr>
          <p:nvPr>
            <p:ph idx="1"/>
          </p:nvPr>
        </p:nvSpPr>
        <p:spPr/>
        <p:txBody>
          <a:bodyPr/>
          <a:lstStyle/>
          <a:p>
            <a:r>
              <a:rPr lang="en-GB" dirty="0" smtClean="0"/>
              <a:t>Local authorities</a:t>
            </a:r>
          </a:p>
          <a:p>
            <a:r>
              <a:rPr lang="en-GB" dirty="0" smtClean="0"/>
              <a:t>National authorities</a:t>
            </a:r>
          </a:p>
          <a:p>
            <a:r>
              <a:rPr lang="en-GB" dirty="0" smtClean="0"/>
              <a:t>International level of coordination </a:t>
            </a:r>
          </a:p>
          <a:p>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12</a:t>
            </a:fld>
            <a:endParaRPr lang="en-US" dirty="0"/>
          </a:p>
        </p:txBody>
      </p:sp>
    </p:spTree>
    <p:extLst>
      <p:ext uri="{BB962C8B-B14F-4D97-AF65-F5344CB8AC3E}">
        <p14:creationId xmlns:p14="http://schemas.microsoft.com/office/powerpoint/2010/main" val="31309814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cs typeface="Calibri" panose="020F0502020204030204" pitchFamily="34" charset="0"/>
              </a:rPr>
              <a:t>Role of local authorities</a:t>
            </a:r>
            <a:endParaRPr lang="en-GB" dirty="0">
              <a:cs typeface="Calibri" panose="020F0502020204030204" pitchFamily="34" charset="0"/>
            </a:endParaRPr>
          </a:p>
        </p:txBody>
      </p:sp>
      <p:sp>
        <p:nvSpPr>
          <p:cNvPr id="3" name="Content Placeholder 2"/>
          <p:cNvSpPr>
            <a:spLocks noGrp="1"/>
          </p:cNvSpPr>
          <p:nvPr>
            <p:ph idx="1"/>
          </p:nvPr>
        </p:nvSpPr>
        <p:spPr/>
        <p:txBody>
          <a:bodyPr>
            <a:normAutofit/>
          </a:bodyPr>
          <a:lstStyle/>
          <a:p>
            <a:r>
              <a:rPr lang="en-GB" dirty="0" smtClean="0"/>
              <a:t>In-depth knowledge of the community</a:t>
            </a:r>
          </a:p>
          <a:p>
            <a:r>
              <a:rPr lang="en-GB" dirty="0" smtClean="0"/>
              <a:t>Source of valuable information to national authorities</a:t>
            </a:r>
          </a:p>
          <a:p>
            <a:r>
              <a:rPr lang="en-GB" dirty="0" smtClean="0"/>
              <a:t>Communicate about what they are doing to respond to a emergency</a:t>
            </a:r>
          </a:p>
          <a:p>
            <a:pPr lvl="1"/>
            <a:r>
              <a:rPr lang="en-GB" dirty="0" smtClean="0"/>
              <a:t>information and services in all phases of emergency</a:t>
            </a:r>
          </a:p>
          <a:p>
            <a:pPr lvl="1"/>
            <a:r>
              <a:rPr lang="en-GB" dirty="0" smtClean="0"/>
              <a:t>most intensively in case of evacuation or in recovery phase</a:t>
            </a:r>
          </a:p>
          <a:p>
            <a:r>
              <a:rPr lang="en-GB" dirty="0" smtClean="0"/>
              <a:t>Must provide consistent information to media and public</a:t>
            </a:r>
          </a:p>
          <a:p>
            <a:pPr lvl="1"/>
            <a:r>
              <a:rPr lang="en-GB" dirty="0" smtClean="0"/>
              <a:t>clear allocation of responsibility for communication</a:t>
            </a:r>
          </a:p>
          <a:p>
            <a:pPr lvl="1"/>
            <a:r>
              <a:rPr lang="en-GB" dirty="0" smtClean="0"/>
              <a:t>coordination of communication</a:t>
            </a:r>
          </a:p>
          <a:p>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13</a:t>
            </a:fld>
            <a:endParaRPr lang="en-US" dirty="0"/>
          </a:p>
        </p:txBody>
      </p:sp>
    </p:spTree>
    <p:extLst>
      <p:ext uri="{BB962C8B-B14F-4D97-AF65-F5344CB8AC3E}">
        <p14:creationId xmlns:p14="http://schemas.microsoft.com/office/powerpoint/2010/main" val="34732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cs typeface="Calibri" panose="020F0502020204030204" pitchFamily="34" charset="0"/>
              </a:rPr>
              <a:t>Role of national authorities</a:t>
            </a:r>
            <a:endParaRPr lang="en-GB" dirty="0">
              <a:cs typeface="Calibri" panose="020F0502020204030204" pitchFamily="34" charset="0"/>
            </a:endParaRPr>
          </a:p>
        </p:txBody>
      </p:sp>
      <p:sp>
        <p:nvSpPr>
          <p:cNvPr id="3" name="Content Placeholder 2"/>
          <p:cNvSpPr>
            <a:spLocks noGrp="1"/>
          </p:cNvSpPr>
          <p:nvPr>
            <p:ph idx="1"/>
          </p:nvPr>
        </p:nvSpPr>
        <p:spPr/>
        <p:txBody>
          <a:bodyPr>
            <a:normAutofit/>
          </a:bodyPr>
          <a:lstStyle/>
          <a:p>
            <a:r>
              <a:rPr lang="en-GB" dirty="0" smtClean="0"/>
              <a:t>Coordinate public communications at the national level</a:t>
            </a:r>
          </a:p>
          <a:p>
            <a:pPr lvl="1"/>
            <a:r>
              <a:rPr lang="en-GB" dirty="0" smtClean="0"/>
              <a:t>avoid contradictory messages and misinformation between the different organizations involved in the response at any level (from licensee and local level to national level). </a:t>
            </a:r>
          </a:p>
          <a:p>
            <a:r>
              <a:rPr lang="en-GB" dirty="0" smtClean="0"/>
              <a:t>Response structure should be planned in advance</a:t>
            </a:r>
          </a:p>
          <a:p>
            <a:pPr lvl="1"/>
            <a:r>
              <a:rPr lang="en-GB" dirty="0" smtClean="0"/>
              <a:t>roles and responsibilities of the organizations involved</a:t>
            </a:r>
          </a:p>
          <a:p>
            <a:pPr lvl="1"/>
            <a:r>
              <a:rPr lang="en-GB" dirty="0" smtClean="0"/>
              <a:t>reflected in all organizational and national response plans</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14</a:t>
            </a:fld>
            <a:endParaRPr lang="en-US" dirty="0"/>
          </a:p>
        </p:txBody>
      </p:sp>
    </p:spTree>
    <p:extLst>
      <p:ext uri="{BB962C8B-B14F-4D97-AF65-F5344CB8AC3E}">
        <p14:creationId xmlns:p14="http://schemas.microsoft.com/office/powerpoint/2010/main" val="1291308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level of </a:t>
            </a:r>
            <a:r>
              <a:rPr lang="en-US" dirty="0" smtClean="0"/>
              <a:t>coordination</a:t>
            </a:r>
            <a:endParaRPr lang="en-US" dirty="0"/>
          </a:p>
        </p:txBody>
      </p:sp>
      <p:sp>
        <p:nvSpPr>
          <p:cNvPr id="3" name="Content Placeholder 2"/>
          <p:cNvSpPr>
            <a:spLocks noGrp="1"/>
          </p:cNvSpPr>
          <p:nvPr>
            <p:ph idx="1"/>
          </p:nvPr>
        </p:nvSpPr>
        <p:spPr/>
        <p:txBody>
          <a:bodyPr>
            <a:normAutofit fontScale="92500"/>
          </a:bodyPr>
          <a:lstStyle/>
          <a:p>
            <a:r>
              <a:rPr lang="en-GB" dirty="0" smtClean="0"/>
              <a:t>Convention on Early Notification of a Nuclear Accident:</a:t>
            </a:r>
          </a:p>
          <a:p>
            <a:pPr lvl="1"/>
            <a:r>
              <a:rPr lang="en-GB" dirty="0" smtClean="0"/>
              <a:t>obligation to notify other states and the IAEA about emergencies that are of radiological safety significance to other states.</a:t>
            </a:r>
          </a:p>
          <a:p>
            <a:r>
              <a:rPr lang="en-GB" dirty="0" smtClean="0"/>
              <a:t>Incident and Emergency Centre (IEC) @ IAEA:</a:t>
            </a:r>
          </a:p>
          <a:p>
            <a:pPr lvl="1"/>
            <a:r>
              <a:rPr lang="en-GB" dirty="0" smtClean="0"/>
              <a:t>list of officially designated contact points</a:t>
            </a:r>
          </a:p>
          <a:p>
            <a:r>
              <a:rPr lang="en-GB" dirty="0" smtClean="0"/>
              <a:t>Secure communications platform USIE (Unified System for Information Exchange on Incidents and Emergencies)</a:t>
            </a:r>
          </a:p>
          <a:p>
            <a:r>
              <a:rPr lang="en-GB" dirty="0" smtClean="0"/>
              <a:t>Besides IAEA, role for FAO, WHO, WMO</a:t>
            </a:r>
          </a:p>
          <a:p>
            <a:pPr lvl="1"/>
            <a:r>
              <a:rPr lang="en-GB" dirty="0" smtClean="0"/>
              <a:t>Coordination among them is ensured through the Inter-Agency Committee on Radiological and Nuclear Emergencies (IACRNE)</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15</a:t>
            </a:fld>
            <a:endParaRPr lang="en-US" dirty="0"/>
          </a:p>
        </p:txBody>
      </p:sp>
    </p:spTree>
    <p:extLst>
      <p:ext uri="{BB962C8B-B14F-4D97-AF65-F5344CB8AC3E}">
        <p14:creationId xmlns:p14="http://schemas.microsoft.com/office/powerpoint/2010/main" val="5425123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INES</a:t>
            </a:r>
            <a:endParaRPr lang="en-US" dirty="0"/>
          </a:p>
        </p:txBody>
      </p:sp>
      <p:sp>
        <p:nvSpPr>
          <p:cNvPr id="3" name="Content Placeholder 2"/>
          <p:cNvSpPr>
            <a:spLocks noGrp="1"/>
          </p:cNvSpPr>
          <p:nvPr>
            <p:ph idx="1"/>
          </p:nvPr>
        </p:nvSpPr>
        <p:spPr/>
        <p:txBody>
          <a:bodyPr>
            <a:normAutofit/>
          </a:bodyPr>
          <a:lstStyle/>
          <a:p>
            <a:r>
              <a:rPr lang="en-GB" b="1" dirty="0" smtClean="0">
                <a:solidFill>
                  <a:srgbClr val="FF9900"/>
                </a:solidFill>
              </a:rPr>
              <a:t>International Nuclear and Radiological Event Scale</a:t>
            </a:r>
          </a:p>
          <a:p>
            <a:pPr lvl="1"/>
            <a:r>
              <a:rPr lang="en-GB" dirty="0" smtClean="0"/>
              <a:t>developed by the IAEA and the OECD/NEA in 1990</a:t>
            </a:r>
          </a:p>
          <a:p>
            <a:r>
              <a:rPr lang="en-GB" dirty="0" smtClean="0"/>
              <a:t>A communication tool</a:t>
            </a:r>
          </a:p>
          <a:p>
            <a:pPr lvl="1"/>
            <a:r>
              <a:rPr lang="en-GB" dirty="0" smtClean="0"/>
              <a:t>general public</a:t>
            </a:r>
          </a:p>
          <a:p>
            <a:pPr lvl="1"/>
            <a:r>
              <a:rPr lang="en-GB" dirty="0" smtClean="0"/>
              <a:t>media</a:t>
            </a:r>
          </a:p>
          <a:p>
            <a:pPr lvl="1"/>
            <a:r>
              <a:rPr lang="en-GB" dirty="0" smtClean="0"/>
              <a:t>technical community</a:t>
            </a:r>
          </a:p>
          <a:p>
            <a:endParaRPr lang="sl-SI" b="1" dirty="0" smtClean="0">
              <a:solidFill>
                <a:srgbClr val="FF9900"/>
              </a:solidFill>
            </a:endParaRPr>
          </a:p>
          <a:p>
            <a:r>
              <a:rPr lang="en-GB" b="1" dirty="0" smtClean="0">
                <a:solidFill>
                  <a:srgbClr val="FF9900"/>
                </a:solidFill>
              </a:rPr>
              <a:t>Safety significance of nuclear and radiological events</a:t>
            </a:r>
            <a:endParaRPr lang="en-GB" b="1" dirty="0">
              <a:solidFill>
                <a:srgbClr val="FF9900"/>
              </a:solidFill>
            </a:endParaRPr>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16</a:t>
            </a:fld>
            <a:endParaRPr lang="en-US" dirty="0"/>
          </a:p>
        </p:txBody>
      </p:sp>
    </p:spTree>
    <p:extLst>
      <p:ext uri="{BB962C8B-B14F-4D97-AF65-F5344CB8AC3E}">
        <p14:creationId xmlns:p14="http://schemas.microsoft.com/office/powerpoint/2010/main" val="173509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3399"/>
                </a:solidFill>
                <a:cs typeface="Calibri" panose="020F0502020204030204" pitchFamily="34" charset="0"/>
              </a:rPr>
              <a:t>T</a:t>
            </a:r>
            <a:r>
              <a:rPr lang="sl-SI" dirty="0" smtClean="0">
                <a:solidFill>
                  <a:srgbClr val="003399"/>
                </a:solidFill>
                <a:cs typeface="Calibri" panose="020F0502020204030204" pitchFamily="34" charset="0"/>
              </a:rPr>
              <a:t>he INES scale</a:t>
            </a:r>
            <a:endParaRPr lang="en-US" dirty="0">
              <a:cs typeface="Calibri" panose="020F0502020204030204" pitchFamily="34" charset="0"/>
            </a:endParaRPr>
          </a:p>
        </p:txBody>
      </p:sp>
      <p:sp>
        <p:nvSpPr>
          <p:cNvPr id="3" name="Content Placeholder 2"/>
          <p:cNvSpPr>
            <a:spLocks noGrp="1"/>
          </p:cNvSpPr>
          <p:nvPr>
            <p:ph idx="1"/>
          </p:nvPr>
        </p:nvSpPr>
        <p:spPr>
          <a:xfrm>
            <a:off x="180000" y="5437539"/>
            <a:ext cx="9540000" cy="1042460"/>
          </a:xfrm>
        </p:spPr>
        <p:txBody>
          <a:bodyPr>
            <a:normAutofit fontScale="92500"/>
          </a:bodyPr>
          <a:lstStyle/>
          <a:p>
            <a:pPr marL="0" indent="0">
              <a:buNone/>
            </a:pPr>
            <a:r>
              <a:rPr lang="en-US" dirty="0"/>
              <a:t>The scale is designed so that the severity of an event is about ten times greater for each unit increase in level on the scale. </a:t>
            </a:r>
          </a:p>
          <a:p>
            <a:endParaRPr lang="en-US"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17</a:t>
            </a:fld>
            <a:endParaRPr lang="en-US" dirty="0"/>
          </a:p>
        </p:txBody>
      </p:sp>
      <p:pic>
        <p:nvPicPr>
          <p:cNvPr id="7"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446" y="999989"/>
            <a:ext cx="6593529" cy="4437549"/>
          </a:xfrm>
          <a:prstGeom prst="rect">
            <a:avLst/>
          </a:prstGeom>
        </p:spPr>
      </p:pic>
    </p:spTree>
    <p:extLst>
      <p:ext uri="{BB962C8B-B14F-4D97-AF65-F5344CB8AC3E}">
        <p14:creationId xmlns:p14="http://schemas.microsoft.com/office/powerpoint/2010/main" val="27210762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Rating of events on INES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Consideration of three areas of impact: </a:t>
            </a:r>
          </a:p>
          <a:p>
            <a:pPr marL="514350" indent="-514350">
              <a:buFont typeface="+mj-lt"/>
              <a:buAutoNum type="arabicPeriod"/>
            </a:pPr>
            <a:r>
              <a:rPr lang="en-GB" b="1" dirty="0" smtClean="0">
                <a:solidFill>
                  <a:srgbClr val="FF9900"/>
                </a:solidFill>
              </a:rPr>
              <a:t>People and the Environment </a:t>
            </a:r>
          </a:p>
          <a:p>
            <a:pPr marL="817200" lvl="1" indent="-457200"/>
            <a:r>
              <a:rPr lang="en-GB" dirty="0" smtClean="0"/>
              <a:t>radiation doses to people</a:t>
            </a:r>
          </a:p>
          <a:p>
            <a:pPr marL="817200" lvl="1" indent="-457200"/>
            <a:r>
              <a:rPr lang="en-GB" dirty="0" smtClean="0"/>
              <a:t>amount of radioactive material released into the environment </a:t>
            </a:r>
          </a:p>
          <a:p>
            <a:pPr marL="514350" indent="-514350">
              <a:buFont typeface="+mj-lt"/>
              <a:buAutoNum type="arabicPeriod"/>
            </a:pPr>
            <a:r>
              <a:rPr lang="en-GB" b="1" dirty="0" smtClean="0">
                <a:solidFill>
                  <a:srgbClr val="FF9900"/>
                </a:solidFill>
              </a:rPr>
              <a:t>Radiological Barriers and Control </a:t>
            </a:r>
          </a:p>
          <a:p>
            <a:pPr marL="817200" lvl="1" indent="-457200"/>
            <a:r>
              <a:rPr lang="en-GB" dirty="0" smtClean="0"/>
              <a:t>primary barriers significantly damaged?</a:t>
            </a:r>
          </a:p>
          <a:p>
            <a:pPr marL="817200" lvl="1" indent="-457200"/>
            <a:r>
              <a:rPr lang="en-GB" dirty="0" smtClean="0"/>
              <a:t>primary barriers intact but major spillage of radioactive materials or significant increase in the dose rate?</a:t>
            </a:r>
          </a:p>
          <a:p>
            <a:pPr marL="514350" indent="-514350">
              <a:buFont typeface="+mj-lt"/>
              <a:buAutoNum type="arabicPeriod"/>
            </a:pPr>
            <a:r>
              <a:rPr lang="en-GB" b="1" dirty="0" smtClean="0">
                <a:solidFill>
                  <a:srgbClr val="FF9900"/>
                </a:solidFill>
              </a:rPr>
              <a:t>Defence-in-Depth</a:t>
            </a:r>
            <a:r>
              <a:rPr lang="en-GB" dirty="0" smtClean="0"/>
              <a:t> </a:t>
            </a:r>
          </a:p>
          <a:p>
            <a:pPr marL="817200" lvl="1" indent="-457200"/>
            <a:r>
              <a:rPr lang="en-GB" dirty="0" smtClean="0"/>
              <a:t>measures to prevent accidents did not function as intended</a:t>
            </a:r>
          </a:p>
          <a:p>
            <a:pPr marL="817200" lvl="1" indent="-457200"/>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18</a:t>
            </a:fld>
            <a:endParaRPr lang="en-US" dirty="0"/>
          </a:p>
        </p:txBody>
      </p:sp>
    </p:spTree>
    <p:extLst>
      <p:ext uri="{BB962C8B-B14F-4D97-AF65-F5344CB8AC3E}">
        <p14:creationId xmlns:p14="http://schemas.microsoft.com/office/powerpoint/2010/main" val="412717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 of INES rating</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19</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274593497"/>
              </p:ext>
            </p:extLst>
          </p:nvPr>
        </p:nvGraphicFramePr>
        <p:xfrm>
          <a:off x="179388" y="1260475"/>
          <a:ext cx="9076294" cy="5195870"/>
        </p:xfrm>
        <a:graphic>
          <a:graphicData uri="http://schemas.openxmlformats.org/drawingml/2006/table">
            <a:tbl>
              <a:tblPr firstRow="1" firstCol="1" bandRow="1"/>
              <a:tblGrid>
                <a:gridCol w="426000">
                  <a:extLst>
                    <a:ext uri="{9D8B030D-6E8A-4147-A177-3AD203B41FA5}">
                      <a16:colId xmlns:a16="http://schemas.microsoft.com/office/drawing/2014/main" val="20000"/>
                    </a:ext>
                  </a:extLst>
                </a:gridCol>
                <a:gridCol w="4532004">
                  <a:extLst>
                    <a:ext uri="{9D8B030D-6E8A-4147-A177-3AD203B41FA5}">
                      <a16:colId xmlns:a16="http://schemas.microsoft.com/office/drawing/2014/main" val="20001"/>
                    </a:ext>
                  </a:extLst>
                </a:gridCol>
                <a:gridCol w="2582657">
                  <a:extLst>
                    <a:ext uri="{9D8B030D-6E8A-4147-A177-3AD203B41FA5}">
                      <a16:colId xmlns:a16="http://schemas.microsoft.com/office/drawing/2014/main" val="20002"/>
                    </a:ext>
                  </a:extLst>
                </a:gridCol>
                <a:gridCol w="1535633">
                  <a:extLst>
                    <a:ext uri="{9D8B030D-6E8A-4147-A177-3AD203B41FA5}">
                      <a16:colId xmlns:a16="http://schemas.microsoft.com/office/drawing/2014/main" val="20003"/>
                    </a:ext>
                  </a:extLst>
                </a:gridCol>
              </a:tblGrid>
              <a:tr h="293749">
                <a:tc>
                  <a:txBody>
                    <a:bodyPr/>
                    <a:lstStyle/>
                    <a:p>
                      <a:pPr marL="0" marR="0" algn="just">
                        <a:spcBef>
                          <a:spcPts val="0"/>
                        </a:spcBef>
                        <a:spcAft>
                          <a:spcPts val="0"/>
                        </a:spcAft>
                      </a:pPr>
                      <a:r>
                        <a:rPr lang="en-GB" sz="2000" b="1" dirty="0">
                          <a:solidFill>
                            <a:srgbClr val="FFFFFF"/>
                          </a:solidFill>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2E74B5"/>
                    </a:solidFill>
                  </a:tcPr>
                </a:tc>
                <a:tc>
                  <a:txBody>
                    <a:bodyPr/>
                    <a:lstStyle/>
                    <a:p>
                      <a:pPr marL="0" marR="0" algn="ctr">
                        <a:spcBef>
                          <a:spcPts val="0"/>
                        </a:spcBef>
                        <a:spcAft>
                          <a:spcPts val="0"/>
                        </a:spcAft>
                      </a:pPr>
                      <a:r>
                        <a:rPr lang="en-GB" sz="1400" b="1" dirty="0">
                          <a:solidFill>
                            <a:srgbClr val="FFFFFF"/>
                          </a:solidFill>
                          <a:effectLst/>
                          <a:latin typeface="Arial" panose="020B0604020202020204" pitchFamily="34" charset="0"/>
                          <a:ea typeface="Times New Roman" panose="02020603050405020304" pitchFamily="18" charset="0"/>
                        </a:rPr>
                        <a:t>People and Environment</a:t>
                      </a:r>
                      <a:endParaRPr lang="en-GB" sz="28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2E74B5"/>
                    </a:solidFill>
                  </a:tcPr>
                </a:tc>
                <a:tc>
                  <a:txBody>
                    <a:bodyPr/>
                    <a:lstStyle/>
                    <a:p>
                      <a:pPr marL="0" marR="0" algn="ctr">
                        <a:spcBef>
                          <a:spcPts val="0"/>
                        </a:spcBef>
                        <a:spcAft>
                          <a:spcPts val="0"/>
                        </a:spcAft>
                      </a:pPr>
                      <a:r>
                        <a:rPr lang="en-GB" sz="1400" b="1" dirty="0">
                          <a:solidFill>
                            <a:srgbClr val="FFFFFF"/>
                          </a:solidFill>
                          <a:effectLst/>
                          <a:latin typeface="Arial" panose="020B0604020202020204" pitchFamily="34" charset="0"/>
                          <a:ea typeface="Times New Roman" panose="02020603050405020304" pitchFamily="18" charset="0"/>
                        </a:rPr>
                        <a:t>Radiological Barriers and Control</a:t>
                      </a:r>
                      <a:endParaRPr lang="en-GB" sz="28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2E74B5"/>
                    </a:solidFill>
                  </a:tcPr>
                </a:tc>
                <a:tc>
                  <a:txBody>
                    <a:bodyPr/>
                    <a:lstStyle/>
                    <a:p>
                      <a:pPr marL="0" marR="0" algn="ctr">
                        <a:spcBef>
                          <a:spcPts val="0"/>
                        </a:spcBef>
                        <a:spcAft>
                          <a:spcPts val="0"/>
                        </a:spcAft>
                      </a:pPr>
                      <a:r>
                        <a:rPr lang="en-GB" sz="1400" b="1" dirty="0">
                          <a:solidFill>
                            <a:srgbClr val="FFFFFF"/>
                          </a:solidFill>
                          <a:effectLst/>
                          <a:latin typeface="Arial" panose="020B0604020202020204" pitchFamily="34" charset="0"/>
                          <a:ea typeface="Times New Roman" panose="02020603050405020304" pitchFamily="18" charset="0"/>
                        </a:rPr>
                        <a:t>Defence-in-Depth</a:t>
                      </a:r>
                      <a:endParaRPr lang="en-GB" sz="28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2E74B5"/>
                    </a:solidFill>
                  </a:tcPr>
                </a:tc>
                <a:extLst>
                  <a:ext uri="{0D108BD9-81ED-4DB2-BD59-A6C34878D82A}">
                    <a16:rowId xmlns:a16="http://schemas.microsoft.com/office/drawing/2014/main" val="10000"/>
                  </a:ext>
                </a:extLst>
              </a:tr>
              <a:tr h="1468748">
                <a:tc>
                  <a:txBody>
                    <a:bodyPr/>
                    <a:lstStyle/>
                    <a:p>
                      <a:pPr marL="0" marR="0" algn="just">
                        <a:spcBef>
                          <a:spcPts val="0"/>
                        </a:spcBef>
                        <a:spcAft>
                          <a:spcPts val="0"/>
                        </a:spcAft>
                      </a:pPr>
                      <a:r>
                        <a:rPr lang="en-GB" sz="2000" b="1" dirty="0">
                          <a:solidFill>
                            <a:srgbClr val="FFFFFF"/>
                          </a:solidFill>
                          <a:effectLst/>
                          <a:latin typeface="Arial" panose="020B0604020202020204" pitchFamily="34" charset="0"/>
                          <a:ea typeface="Times New Roman" panose="02020603050405020304" pitchFamily="18" charset="0"/>
                        </a:rPr>
                        <a:t>7</a:t>
                      </a:r>
                      <a:endParaRPr lang="en-GB" sz="24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A76CB"/>
                    </a:solidFill>
                  </a:tcPr>
                </a:tc>
                <a:tc>
                  <a:txBody>
                    <a:bodyPr/>
                    <a:lstStyle/>
                    <a:p>
                      <a:pPr marL="0" marR="0" algn="l">
                        <a:spcBef>
                          <a:spcPts val="0"/>
                        </a:spcBef>
                        <a:spcAft>
                          <a:spcPts val="0"/>
                        </a:spcAft>
                      </a:pPr>
                      <a:r>
                        <a:rPr lang="en-GB" sz="1200" i="1" dirty="0">
                          <a:effectLst/>
                          <a:latin typeface="Arial" panose="020B0604020202020204" pitchFamily="34" charset="0"/>
                          <a:ea typeface="Times New Roman" panose="02020603050405020304" pitchFamily="18" charset="0"/>
                        </a:rPr>
                        <a:t>Chernobyl, Ukraine,1986 </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dirty="0">
                          <a:effectLst/>
                          <a:latin typeface="Arial" panose="020B0604020202020204" pitchFamily="34" charset="0"/>
                          <a:ea typeface="Times New Roman" panose="02020603050405020304" pitchFamily="18" charset="0"/>
                        </a:rPr>
                        <a:t>Significant release of </a:t>
                      </a:r>
                      <a:r>
                        <a:rPr lang="en-GB" sz="1200" dirty="0" smtClean="0">
                          <a:effectLst/>
                          <a:latin typeface="Arial" panose="020B0604020202020204" pitchFamily="34" charset="0"/>
                          <a:ea typeface="Times New Roman" panose="02020603050405020304" pitchFamily="18" charset="0"/>
                        </a:rPr>
                        <a:t>radioactive </a:t>
                      </a:r>
                      <a:r>
                        <a:rPr lang="en-GB" sz="1200" dirty="0">
                          <a:effectLst/>
                          <a:latin typeface="Arial" panose="020B0604020202020204" pitchFamily="34" charset="0"/>
                          <a:ea typeface="Times New Roman" panose="02020603050405020304" pitchFamily="18" charset="0"/>
                        </a:rPr>
                        <a:t>material to the environment resulting in widespread health and environmental effects</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b="1"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i="1" dirty="0">
                          <a:effectLst/>
                          <a:latin typeface="Arial" panose="020B0604020202020204" pitchFamily="34" charset="0"/>
                          <a:ea typeface="Times New Roman" panose="02020603050405020304" pitchFamily="18" charset="0"/>
                        </a:rPr>
                        <a:t>Fukushima, Japan, 2011 </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dirty="0">
                          <a:effectLst/>
                          <a:latin typeface="Arial" panose="020B0604020202020204" pitchFamily="34" charset="0"/>
                          <a:ea typeface="Times New Roman" panose="02020603050405020304" pitchFamily="18" charset="0"/>
                        </a:rPr>
                        <a:t>Significant release of </a:t>
                      </a:r>
                      <a:r>
                        <a:rPr lang="en-GB" sz="1200" dirty="0" smtClean="0">
                          <a:effectLst/>
                          <a:latin typeface="Arial" panose="020B0604020202020204" pitchFamily="34" charset="0"/>
                          <a:ea typeface="Times New Roman" panose="02020603050405020304" pitchFamily="18" charset="0"/>
                        </a:rPr>
                        <a:t>radioactive </a:t>
                      </a:r>
                      <a:r>
                        <a:rPr lang="en-GB" sz="1200" dirty="0">
                          <a:effectLst/>
                          <a:latin typeface="Arial" panose="020B0604020202020204" pitchFamily="34" charset="0"/>
                          <a:ea typeface="Times New Roman" panose="02020603050405020304" pitchFamily="18" charset="0"/>
                        </a:rPr>
                        <a:t>material to the environment resulting in widespread environmental effects</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A76CB"/>
                    </a:solidFill>
                  </a:tcPr>
                </a:tc>
                <a:tc>
                  <a:txBody>
                    <a:bodyPr/>
                    <a:lstStyle/>
                    <a:p>
                      <a:pPr marL="0" marR="0" algn="just">
                        <a:spcBef>
                          <a:spcPts val="0"/>
                        </a:spcBef>
                        <a:spcAft>
                          <a:spcPts val="0"/>
                        </a:spcAft>
                      </a:pP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A76CB"/>
                    </a:solidFill>
                  </a:tcPr>
                </a:tc>
                <a:tc>
                  <a:txBody>
                    <a:bodyPr/>
                    <a:lstStyle/>
                    <a:p>
                      <a:pPr marL="0" marR="0" algn="just">
                        <a:spcBef>
                          <a:spcPts val="0"/>
                        </a:spcBef>
                        <a:spcAft>
                          <a:spcPts val="0"/>
                        </a:spcAft>
                      </a:pP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A76CB"/>
                    </a:solidFill>
                  </a:tcPr>
                </a:tc>
                <a:extLst>
                  <a:ext uri="{0D108BD9-81ED-4DB2-BD59-A6C34878D82A}">
                    <a16:rowId xmlns:a16="http://schemas.microsoft.com/office/drawing/2014/main" val="10001"/>
                  </a:ext>
                </a:extLst>
              </a:tr>
              <a:tr h="587500">
                <a:tc>
                  <a:txBody>
                    <a:bodyPr/>
                    <a:lstStyle/>
                    <a:p>
                      <a:pPr marL="0" marR="0" algn="just">
                        <a:spcBef>
                          <a:spcPts val="0"/>
                        </a:spcBef>
                        <a:spcAft>
                          <a:spcPts val="0"/>
                        </a:spcAft>
                      </a:pPr>
                      <a:r>
                        <a:rPr lang="en-GB" sz="2000" b="1" dirty="0">
                          <a:solidFill>
                            <a:srgbClr val="FFFFFF"/>
                          </a:solidFill>
                          <a:effectLst/>
                          <a:latin typeface="Arial" panose="020B0604020202020204" pitchFamily="34" charset="0"/>
                          <a:ea typeface="Times New Roman" panose="02020603050405020304" pitchFamily="18" charset="0"/>
                        </a:rPr>
                        <a:t>6</a:t>
                      </a:r>
                      <a:endParaRPr lang="en-GB" sz="24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95A49"/>
                    </a:solidFill>
                  </a:tcPr>
                </a:tc>
                <a:tc>
                  <a:txBody>
                    <a:bodyPr/>
                    <a:lstStyle/>
                    <a:p>
                      <a:pPr marL="0" marR="0" algn="l">
                        <a:spcBef>
                          <a:spcPts val="0"/>
                        </a:spcBef>
                        <a:spcAft>
                          <a:spcPts val="0"/>
                        </a:spcAft>
                      </a:pPr>
                      <a:r>
                        <a:rPr lang="en-GB" sz="1200" i="1" dirty="0">
                          <a:effectLst/>
                          <a:latin typeface="Arial" panose="020B0604020202020204" pitchFamily="34" charset="0"/>
                          <a:ea typeface="Times New Roman" panose="02020603050405020304" pitchFamily="18" charset="0"/>
                        </a:rPr>
                        <a:t>Kyshtym, Russian Federation, 1957</a:t>
                      </a: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dirty="0">
                          <a:effectLst/>
                          <a:latin typeface="Arial" panose="020B0604020202020204" pitchFamily="34" charset="0"/>
                          <a:ea typeface="Times New Roman" panose="02020603050405020304" pitchFamily="18" charset="0"/>
                        </a:rPr>
                        <a:t>Significant release </a:t>
                      </a:r>
                      <a:r>
                        <a:rPr lang="en-GB" sz="1200" dirty="0" smtClean="0">
                          <a:effectLst/>
                          <a:latin typeface="Arial" panose="020B0604020202020204" pitchFamily="34" charset="0"/>
                          <a:ea typeface="Times New Roman" panose="02020603050405020304" pitchFamily="18" charset="0"/>
                        </a:rPr>
                        <a:t>of </a:t>
                      </a:r>
                      <a:r>
                        <a:rPr lang="en-GB" sz="1200" dirty="0">
                          <a:effectLst/>
                          <a:latin typeface="Arial" panose="020B0604020202020204" pitchFamily="34" charset="0"/>
                          <a:ea typeface="Times New Roman" panose="02020603050405020304" pitchFamily="18" charset="0"/>
                        </a:rPr>
                        <a:t>radioactive material to the environment after the explosion of a high activity waste tank </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95A49"/>
                    </a:solidFill>
                  </a:tcPr>
                </a:tc>
                <a:tc>
                  <a:txBody>
                    <a:bodyPr/>
                    <a:lstStyle/>
                    <a:p>
                      <a:pPr marL="0" marR="0" algn="just">
                        <a:spcBef>
                          <a:spcPts val="0"/>
                        </a:spcBef>
                        <a:spcAft>
                          <a:spcPts val="0"/>
                        </a:spcAft>
                      </a:pP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95A49"/>
                    </a:solidFill>
                  </a:tcPr>
                </a:tc>
                <a:tc>
                  <a:txBody>
                    <a:bodyPr/>
                    <a:lstStyle/>
                    <a:p>
                      <a:pPr marL="0" marR="0" algn="just">
                        <a:spcBef>
                          <a:spcPts val="0"/>
                        </a:spcBef>
                        <a:spcAft>
                          <a:spcPts val="0"/>
                        </a:spcAft>
                      </a:pP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95A49"/>
                    </a:solidFill>
                  </a:tcPr>
                </a:tc>
                <a:extLst>
                  <a:ext uri="{0D108BD9-81ED-4DB2-BD59-A6C34878D82A}">
                    <a16:rowId xmlns:a16="http://schemas.microsoft.com/office/drawing/2014/main" val="10002"/>
                  </a:ext>
                </a:extLst>
              </a:tr>
              <a:tr h="1028123">
                <a:tc>
                  <a:txBody>
                    <a:bodyPr/>
                    <a:lstStyle/>
                    <a:p>
                      <a:pPr marL="0" marR="0" algn="just">
                        <a:spcBef>
                          <a:spcPts val="0"/>
                        </a:spcBef>
                        <a:spcAft>
                          <a:spcPts val="0"/>
                        </a:spcAft>
                      </a:pPr>
                      <a:r>
                        <a:rPr lang="en-GB" sz="2000" b="1" dirty="0">
                          <a:solidFill>
                            <a:srgbClr val="FFFFFF"/>
                          </a:solidFill>
                          <a:effectLst/>
                          <a:latin typeface="Arial" panose="020B0604020202020204" pitchFamily="34" charset="0"/>
                          <a:ea typeface="Times New Roman" panose="02020603050405020304" pitchFamily="18" charset="0"/>
                        </a:rPr>
                        <a:t>5</a:t>
                      </a:r>
                      <a:endParaRPr lang="en-GB" sz="24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09252"/>
                    </a:solidFill>
                  </a:tcPr>
                </a:tc>
                <a:tc>
                  <a:txBody>
                    <a:bodyPr/>
                    <a:lstStyle/>
                    <a:p>
                      <a:pPr marL="0" marR="0" algn="l">
                        <a:spcBef>
                          <a:spcPts val="0"/>
                        </a:spcBef>
                        <a:spcAft>
                          <a:spcPts val="0"/>
                        </a:spcAft>
                      </a:pPr>
                      <a:r>
                        <a:rPr lang="en-GB" sz="1200" i="1" dirty="0">
                          <a:effectLst/>
                          <a:latin typeface="Arial" panose="020B0604020202020204" pitchFamily="34" charset="0"/>
                          <a:ea typeface="Times New Roman" panose="02020603050405020304" pitchFamily="18" charset="0"/>
                        </a:rPr>
                        <a:t>Windscale pile, UK, 1957 </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dirty="0">
                          <a:effectLst/>
                          <a:latin typeface="Arial" panose="020B0604020202020204" pitchFamily="34" charset="0"/>
                          <a:ea typeface="Times New Roman" panose="02020603050405020304" pitchFamily="18" charset="0"/>
                        </a:rPr>
                        <a:t>Release of radioactive material to the environment following a fire in </a:t>
                      </a:r>
                      <a:r>
                        <a:rPr lang="en-GB" sz="1200" dirty="0" smtClean="0">
                          <a:effectLst/>
                          <a:latin typeface="Arial" panose="020B0604020202020204" pitchFamily="34" charset="0"/>
                          <a:ea typeface="Times New Roman" panose="02020603050405020304" pitchFamily="18" charset="0"/>
                        </a:rPr>
                        <a:t>the </a:t>
                      </a:r>
                      <a:r>
                        <a:rPr lang="en-GB" sz="1200" dirty="0">
                          <a:effectLst/>
                          <a:latin typeface="Arial" panose="020B0604020202020204" pitchFamily="34" charset="0"/>
                          <a:ea typeface="Times New Roman" panose="02020603050405020304" pitchFamily="18" charset="0"/>
                        </a:rPr>
                        <a:t>reactor core</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b="1"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i="1" dirty="0">
                          <a:effectLst/>
                          <a:latin typeface="Arial" panose="020B0604020202020204" pitchFamily="34" charset="0"/>
                          <a:ea typeface="Times New Roman" panose="02020603050405020304" pitchFamily="18" charset="0"/>
                        </a:rPr>
                        <a:t>Goiania, Brazil, 1987</a:t>
                      </a:r>
                      <a:r>
                        <a:rPr lang="en-GB" sz="1200" dirty="0">
                          <a:effectLst/>
                          <a:latin typeface="Arial" panose="020B0604020202020204" pitchFamily="34" charset="0"/>
                          <a:ea typeface="Times New Roman" panose="02020603050405020304" pitchFamily="18" charset="0"/>
                        </a:rPr>
                        <a:t> Four people died after being overexposed from an abandoned and ruptured high activity source</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09252"/>
                    </a:solidFill>
                  </a:tcPr>
                </a:tc>
                <a:tc>
                  <a:txBody>
                    <a:bodyPr/>
                    <a:lstStyle/>
                    <a:p>
                      <a:pPr marL="0" marR="0" algn="l">
                        <a:spcBef>
                          <a:spcPts val="0"/>
                        </a:spcBef>
                        <a:spcAft>
                          <a:spcPts val="0"/>
                        </a:spcAft>
                      </a:pPr>
                      <a:r>
                        <a:rPr lang="en-GB" sz="1200" i="1" dirty="0">
                          <a:effectLst/>
                          <a:latin typeface="Arial" panose="020B0604020202020204" pitchFamily="34" charset="0"/>
                          <a:ea typeface="Times New Roman" panose="02020603050405020304" pitchFamily="18" charset="0"/>
                        </a:rPr>
                        <a:t>NPP Three Mile Island, USA, 1979</a:t>
                      </a: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dirty="0">
                          <a:effectLst/>
                          <a:latin typeface="Arial" panose="020B0604020202020204" pitchFamily="34" charset="0"/>
                          <a:ea typeface="Times New Roman" panose="02020603050405020304" pitchFamily="18" charset="0"/>
                        </a:rPr>
                        <a:t>Severe damage to the reactor core </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09252"/>
                    </a:solidFill>
                  </a:tcPr>
                </a:tc>
                <a:tc>
                  <a:txBody>
                    <a:bodyPr/>
                    <a:lstStyle/>
                    <a:p>
                      <a:pPr marL="0" marR="0" algn="just">
                        <a:spcBef>
                          <a:spcPts val="0"/>
                        </a:spcBef>
                        <a:spcAft>
                          <a:spcPts val="0"/>
                        </a:spcAft>
                      </a:pP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09252"/>
                    </a:solidFill>
                  </a:tcPr>
                </a:tc>
                <a:extLst>
                  <a:ext uri="{0D108BD9-81ED-4DB2-BD59-A6C34878D82A}">
                    <a16:rowId xmlns:a16="http://schemas.microsoft.com/office/drawing/2014/main" val="10003"/>
                  </a:ext>
                </a:extLst>
              </a:tr>
              <a:tr h="1615622">
                <a:tc>
                  <a:txBody>
                    <a:bodyPr/>
                    <a:lstStyle/>
                    <a:p>
                      <a:pPr marL="0" marR="0" algn="just">
                        <a:spcBef>
                          <a:spcPts val="0"/>
                        </a:spcBef>
                        <a:spcAft>
                          <a:spcPts val="0"/>
                        </a:spcAft>
                      </a:pPr>
                      <a:r>
                        <a:rPr lang="en-GB" sz="2000" b="1" dirty="0">
                          <a:solidFill>
                            <a:srgbClr val="FFFFFF"/>
                          </a:solidFill>
                          <a:effectLst/>
                          <a:latin typeface="Arial" panose="020B0604020202020204" pitchFamily="34" charset="0"/>
                          <a:ea typeface="Times New Roman" panose="02020603050405020304" pitchFamily="18" charset="0"/>
                        </a:rPr>
                        <a:t>4</a:t>
                      </a:r>
                      <a:endParaRPr lang="en-GB" sz="24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966"/>
                    </a:solidFill>
                  </a:tcPr>
                </a:tc>
                <a:tc>
                  <a:txBody>
                    <a:bodyPr/>
                    <a:lstStyle/>
                    <a:p>
                      <a:pPr marL="0" marR="0" algn="l">
                        <a:spcBef>
                          <a:spcPts val="0"/>
                        </a:spcBef>
                        <a:spcAft>
                          <a:spcPts val="0"/>
                        </a:spcAft>
                      </a:pPr>
                      <a:r>
                        <a:rPr lang="en-GB" sz="1200" i="1" dirty="0">
                          <a:effectLst/>
                          <a:latin typeface="Arial" panose="020B0604020202020204" pitchFamily="34" charset="0"/>
                          <a:ea typeface="Times New Roman" panose="02020603050405020304" pitchFamily="18" charset="0"/>
                        </a:rPr>
                        <a:t>Tokaimura, Japan, 1999</a:t>
                      </a:r>
                      <a:r>
                        <a:rPr lang="en-GB" sz="1200" dirty="0">
                          <a:effectLst/>
                          <a:latin typeface="Arial" panose="020B0604020202020204" pitchFamily="34" charset="0"/>
                          <a:ea typeface="Times New Roman" panose="02020603050405020304" pitchFamily="18" charset="0"/>
                        </a:rPr>
                        <a:t> Fatal overexposures of workers following a criticality event at a nuclear facility</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i="1" dirty="0">
                          <a:effectLst/>
                          <a:latin typeface="Arial" panose="020B0604020202020204" pitchFamily="34" charset="0"/>
                          <a:ea typeface="Times New Roman" panose="02020603050405020304" pitchFamily="18" charset="0"/>
                        </a:rPr>
                        <a:t>New Delhi, India, 2010</a:t>
                      </a:r>
                      <a:r>
                        <a:rPr lang="en-GB" sz="1200" dirty="0">
                          <a:effectLst/>
                          <a:latin typeface="Arial" panose="020B0604020202020204" pitchFamily="34" charset="0"/>
                          <a:ea typeface="Times New Roman" panose="02020603050405020304" pitchFamily="18" charset="0"/>
                        </a:rPr>
                        <a:t> Radioactive material in scrap metal facility </a:t>
                      </a:r>
                      <a:r>
                        <a:rPr lang="en-GB" sz="1200" dirty="0" smtClean="0">
                          <a:effectLst/>
                          <a:latin typeface="Arial" panose="020B0604020202020204" pitchFamily="34" charset="0"/>
                          <a:ea typeface="Times New Roman" panose="02020603050405020304" pitchFamily="18" charset="0"/>
                        </a:rPr>
                        <a:t>resulting </a:t>
                      </a:r>
                      <a:r>
                        <a:rPr lang="en-GB" sz="1200" dirty="0">
                          <a:effectLst/>
                          <a:latin typeface="Arial" panose="020B0604020202020204" pitchFamily="34" charset="0"/>
                          <a:ea typeface="Times New Roman" panose="02020603050405020304" pitchFamily="18" charset="0"/>
                        </a:rPr>
                        <a:t>in acute exposure of scrap dealer</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i="1" dirty="0" err="1" smtClean="0">
                          <a:effectLst/>
                          <a:latin typeface="Arial" panose="020B0604020202020204" pitchFamily="34" charset="0"/>
                          <a:ea typeface="Times New Roman" panose="02020603050405020304" pitchFamily="18" charset="0"/>
                        </a:rPr>
                        <a:t>Stamboliysky</a:t>
                      </a:r>
                      <a:r>
                        <a:rPr lang="en-GB" sz="1200" i="1" dirty="0">
                          <a:effectLst/>
                          <a:latin typeface="Arial" panose="020B0604020202020204" pitchFamily="34" charset="0"/>
                          <a:ea typeface="Times New Roman" panose="02020603050405020304" pitchFamily="18" charset="0"/>
                        </a:rPr>
                        <a:t>, Bulgaria, 2011</a:t>
                      </a:r>
                      <a:endParaRPr lang="en-GB" sz="24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200" dirty="0">
                          <a:effectLst/>
                          <a:latin typeface="Arial" panose="020B0604020202020204" pitchFamily="34" charset="0"/>
                          <a:ea typeface="Times New Roman" panose="02020603050405020304" pitchFamily="18" charset="0"/>
                        </a:rPr>
                        <a:t>Overexposure of four workers at an irradiation facility, </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966"/>
                    </a:solidFill>
                  </a:tcPr>
                </a:tc>
                <a:tc>
                  <a:txBody>
                    <a:bodyPr/>
                    <a:lstStyle/>
                    <a:p>
                      <a:pPr marL="0" marR="0" algn="l">
                        <a:spcBef>
                          <a:spcPts val="0"/>
                        </a:spcBef>
                        <a:spcAft>
                          <a:spcPts val="0"/>
                        </a:spcAft>
                      </a:pPr>
                      <a:r>
                        <a:rPr lang="en-GB" sz="1200" i="1" dirty="0">
                          <a:effectLst/>
                          <a:latin typeface="Arial" panose="020B0604020202020204" pitchFamily="34" charset="0"/>
                          <a:ea typeface="Times New Roman" panose="02020603050405020304" pitchFamily="18" charset="0"/>
                        </a:rPr>
                        <a:t>Saint Laurent des Eaux, France, 1980</a:t>
                      </a:r>
                      <a:r>
                        <a:rPr lang="en-GB" sz="1200" dirty="0">
                          <a:effectLst/>
                          <a:latin typeface="Arial" panose="020B0604020202020204" pitchFamily="34" charset="0"/>
                          <a:ea typeface="Times New Roman" panose="02020603050405020304" pitchFamily="18" charset="0"/>
                        </a:rPr>
                        <a:t> Melting of one channel of fuel in the reactor with no release outside the site</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966"/>
                    </a:solidFill>
                  </a:tcPr>
                </a:tc>
                <a:tc>
                  <a:txBody>
                    <a:bodyPr/>
                    <a:lstStyle/>
                    <a:p>
                      <a:pPr marL="0" marR="0" algn="just">
                        <a:spcBef>
                          <a:spcPts val="0"/>
                        </a:spcBef>
                        <a:spcAft>
                          <a:spcPts val="0"/>
                        </a:spcAft>
                      </a:pPr>
                      <a:r>
                        <a:rPr lang="en-GB" sz="1200" dirty="0">
                          <a:effectLst/>
                          <a:latin typeface="Arial" panose="020B0604020202020204" pitchFamily="34" charset="0"/>
                          <a:ea typeface="Times New Roman" panose="02020603050405020304" pitchFamily="18" charset="0"/>
                        </a:rPr>
                        <a:t> </a:t>
                      </a:r>
                      <a:endParaRPr lang="en-GB" sz="24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966"/>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818847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 of INES rating (cont'd)</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20</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514732430"/>
              </p:ext>
            </p:extLst>
          </p:nvPr>
        </p:nvGraphicFramePr>
        <p:xfrm>
          <a:off x="390387" y="1130760"/>
          <a:ext cx="9081680" cy="5364480"/>
        </p:xfrm>
        <a:graphic>
          <a:graphicData uri="http://schemas.openxmlformats.org/drawingml/2006/table">
            <a:tbl>
              <a:tblPr firstRow="1" firstCol="1" bandRow="1"/>
              <a:tblGrid>
                <a:gridCol w="300648">
                  <a:extLst>
                    <a:ext uri="{9D8B030D-6E8A-4147-A177-3AD203B41FA5}">
                      <a16:colId xmlns:a16="http://schemas.microsoft.com/office/drawing/2014/main" val="20000"/>
                    </a:ext>
                  </a:extLst>
                </a:gridCol>
                <a:gridCol w="3517997">
                  <a:extLst>
                    <a:ext uri="{9D8B030D-6E8A-4147-A177-3AD203B41FA5}">
                      <a16:colId xmlns:a16="http://schemas.microsoft.com/office/drawing/2014/main" val="20001"/>
                    </a:ext>
                  </a:extLst>
                </a:gridCol>
                <a:gridCol w="2579151">
                  <a:extLst>
                    <a:ext uri="{9D8B030D-6E8A-4147-A177-3AD203B41FA5}">
                      <a16:colId xmlns:a16="http://schemas.microsoft.com/office/drawing/2014/main" val="20002"/>
                    </a:ext>
                  </a:extLst>
                </a:gridCol>
                <a:gridCol w="2683884">
                  <a:extLst>
                    <a:ext uri="{9D8B030D-6E8A-4147-A177-3AD203B41FA5}">
                      <a16:colId xmlns:a16="http://schemas.microsoft.com/office/drawing/2014/main" val="20003"/>
                    </a:ext>
                  </a:extLst>
                </a:gridCol>
              </a:tblGrid>
              <a:tr h="1252412">
                <a:tc>
                  <a:txBody>
                    <a:bodyPr/>
                    <a:lstStyle/>
                    <a:p>
                      <a:pPr marL="0" marR="0" algn="just">
                        <a:spcBef>
                          <a:spcPts val="0"/>
                        </a:spcBef>
                        <a:spcAft>
                          <a:spcPts val="0"/>
                        </a:spcAft>
                      </a:pPr>
                      <a:r>
                        <a:rPr lang="en-GB" sz="1600" b="1" dirty="0">
                          <a:solidFill>
                            <a:srgbClr val="FFFFFF"/>
                          </a:solidFill>
                          <a:effectLst/>
                          <a:latin typeface="Arial" panose="020B0604020202020204" pitchFamily="34" charset="0"/>
                          <a:ea typeface="Times New Roman" panose="02020603050405020304" pitchFamily="18" charset="0"/>
                        </a:rPr>
                        <a:t>4</a:t>
                      </a:r>
                      <a:endParaRPr lang="en-GB" sz="2000" dirty="0">
                        <a:effectLst/>
                        <a:latin typeface="Times New Roman" panose="02020603050405020304" pitchFamily="18" charset="0"/>
                        <a:ea typeface="Times New Roman" panose="02020603050405020304" pitchFamily="18" charset="0"/>
                      </a:endParaRPr>
                    </a:p>
                  </a:txBody>
                  <a:tcPr marL="62760" marR="6276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966"/>
                    </a:solidFill>
                  </a:tcPr>
                </a:tc>
                <a:tc>
                  <a:txBody>
                    <a:bodyPr/>
                    <a:lstStyle/>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Tokaimura, Japan, 1999</a:t>
                      </a:r>
                      <a:r>
                        <a:rPr lang="en-GB" sz="1100" dirty="0">
                          <a:effectLst/>
                          <a:latin typeface="Arial" panose="020B0604020202020204" pitchFamily="34" charset="0"/>
                          <a:ea typeface="Times New Roman" panose="02020603050405020304" pitchFamily="18" charset="0"/>
                        </a:rPr>
                        <a:t> Fatal overexposures of workers following a criticality event at a nuclear facility</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New Delhi, India, 2010</a:t>
                      </a:r>
                      <a:r>
                        <a:rPr lang="en-GB" sz="1100" dirty="0">
                          <a:effectLst/>
                          <a:latin typeface="Arial" panose="020B0604020202020204" pitchFamily="34" charset="0"/>
                          <a:ea typeface="Times New Roman" panose="02020603050405020304" pitchFamily="18" charset="0"/>
                        </a:rPr>
                        <a:t> Radioactive material in scrap metal facility resulted with in acute exposure of scrap dealer</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i="1" dirty="0" err="1" smtClean="0">
                          <a:effectLst/>
                          <a:latin typeface="Arial" panose="020B0604020202020204" pitchFamily="34" charset="0"/>
                          <a:ea typeface="Times New Roman" panose="02020603050405020304" pitchFamily="18" charset="0"/>
                        </a:rPr>
                        <a:t>Stamboliysky</a:t>
                      </a:r>
                      <a:r>
                        <a:rPr lang="en-GB" sz="1100" i="1" dirty="0">
                          <a:effectLst/>
                          <a:latin typeface="Arial" panose="020B0604020202020204" pitchFamily="34" charset="0"/>
                          <a:ea typeface="Times New Roman" panose="02020603050405020304" pitchFamily="18" charset="0"/>
                        </a:rPr>
                        <a:t>, Bulgaria, 2011</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Overexposure of four workers at an irradiation facility, </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966"/>
                    </a:solidFill>
                  </a:tcPr>
                </a:tc>
                <a:tc>
                  <a:txBody>
                    <a:bodyPr/>
                    <a:lstStyle/>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Saint Laurent des Eaux, France, 1980</a:t>
                      </a:r>
                      <a:r>
                        <a:rPr lang="en-GB" sz="1100" dirty="0">
                          <a:effectLst/>
                          <a:latin typeface="Arial" panose="020B0604020202020204" pitchFamily="34" charset="0"/>
                          <a:ea typeface="Times New Roman" panose="02020603050405020304" pitchFamily="18" charset="0"/>
                        </a:rPr>
                        <a:t> Melting of one channel of fuel in the reactor with no release outside the site</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966"/>
                    </a:solidFill>
                  </a:tcPr>
                </a:tc>
                <a:tc>
                  <a:txBody>
                    <a:bodyPr/>
                    <a:lstStyle/>
                    <a:p>
                      <a:pPr marL="0" marR="0" algn="just">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966"/>
                    </a:solidFill>
                  </a:tcPr>
                </a:tc>
                <a:extLst>
                  <a:ext uri="{0D108BD9-81ED-4DB2-BD59-A6C34878D82A}">
                    <a16:rowId xmlns:a16="http://schemas.microsoft.com/office/drawing/2014/main" val="10000"/>
                  </a:ext>
                </a:extLst>
              </a:tr>
              <a:tr h="1024701">
                <a:tc>
                  <a:txBody>
                    <a:bodyPr/>
                    <a:lstStyle/>
                    <a:p>
                      <a:pPr marL="0" marR="0" algn="just">
                        <a:spcBef>
                          <a:spcPts val="0"/>
                        </a:spcBef>
                        <a:spcAft>
                          <a:spcPts val="0"/>
                        </a:spcAft>
                      </a:pPr>
                      <a:r>
                        <a:rPr lang="en-GB" sz="1600" b="1" dirty="0">
                          <a:solidFill>
                            <a:srgbClr val="FFFFFF"/>
                          </a:solidFill>
                          <a:effectLst/>
                          <a:latin typeface="Arial" panose="020B0604020202020204" pitchFamily="34" charset="0"/>
                          <a:ea typeface="Times New Roman" panose="02020603050405020304" pitchFamily="18" charset="0"/>
                        </a:rPr>
                        <a:t>3</a:t>
                      </a:r>
                      <a:endParaRPr lang="en-GB" sz="2000" dirty="0">
                        <a:effectLst/>
                        <a:latin typeface="Times New Roman" panose="02020603050405020304" pitchFamily="18" charset="0"/>
                        <a:ea typeface="Times New Roman" panose="02020603050405020304" pitchFamily="18" charset="0"/>
                      </a:endParaRPr>
                    </a:p>
                  </a:txBody>
                  <a:tcPr marL="62760" marR="6276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BED3B"/>
                    </a:solidFill>
                  </a:tcPr>
                </a:tc>
                <a:tc>
                  <a:txBody>
                    <a:bodyPr/>
                    <a:lstStyle/>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 </a:t>
                      </a:r>
                      <a:r>
                        <a:rPr lang="en-GB" sz="1100" i="1" dirty="0">
                          <a:effectLst/>
                          <a:latin typeface="Arial" panose="020B0604020202020204" pitchFamily="34" charset="0"/>
                          <a:ea typeface="Times New Roman" panose="02020603050405020304" pitchFamily="18" charset="0"/>
                        </a:rPr>
                        <a:t>Lima, Peru, 2012</a:t>
                      </a:r>
                      <a:r>
                        <a:rPr lang="en-GB" sz="1100" dirty="0">
                          <a:effectLst/>
                          <a:latin typeface="Arial" panose="020B0604020202020204" pitchFamily="34" charset="0"/>
                          <a:ea typeface="Times New Roman" panose="02020603050405020304" pitchFamily="18" charset="0"/>
                        </a:rPr>
                        <a:t> Severe overexposure of a radiographer</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BED3B"/>
                    </a:solidFill>
                  </a:tcPr>
                </a:tc>
                <a:tc>
                  <a:txBody>
                    <a:bodyPr/>
                    <a:lstStyle/>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Sellafield, UK, 2005</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Release of large quantity of radioactive material, contained within the installation</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Fleurus,Belgium, 2008</a:t>
                      </a:r>
                      <a:r>
                        <a:rPr lang="en-GB" sz="1100" dirty="0">
                          <a:effectLst/>
                          <a:latin typeface="Arial" panose="020B0604020202020204" pitchFamily="34" charset="0"/>
                          <a:ea typeface="Times New Roman" panose="02020603050405020304" pitchFamily="18" charset="0"/>
                        </a:rPr>
                        <a:t> Release of Iodine-131 into the environment from the </a:t>
                      </a:r>
                      <a:r>
                        <a:rPr lang="en-GB" sz="1100" dirty="0" smtClean="0">
                          <a:effectLst/>
                          <a:latin typeface="Arial" panose="020B0604020202020204" pitchFamily="34" charset="0"/>
                          <a:ea typeface="Times New Roman" panose="02020603050405020304" pitchFamily="18" charset="0"/>
                        </a:rPr>
                        <a:t>radionuclide </a:t>
                      </a:r>
                      <a:r>
                        <a:rPr lang="en-GB" sz="1100" dirty="0">
                          <a:effectLst/>
                          <a:latin typeface="Arial" panose="020B0604020202020204" pitchFamily="34" charset="0"/>
                          <a:ea typeface="Times New Roman" panose="02020603050405020304" pitchFamily="18" charset="0"/>
                        </a:rPr>
                        <a:t>production facility</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BED3B"/>
                    </a:solidFill>
                  </a:tcPr>
                </a:tc>
                <a:tc>
                  <a:txBody>
                    <a:bodyPr/>
                    <a:lstStyle/>
                    <a:p>
                      <a:pPr marL="0" marR="0" algn="just">
                        <a:spcBef>
                          <a:spcPts val="0"/>
                        </a:spcBef>
                        <a:spcAft>
                          <a:spcPts val="0"/>
                        </a:spcAft>
                      </a:pPr>
                      <a:r>
                        <a:rPr lang="en-GB" sz="1100" i="1" dirty="0">
                          <a:effectLst/>
                          <a:latin typeface="Arial" panose="020B0604020202020204" pitchFamily="34" charset="0"/>
                          <a:ea typeface="Times New Roman" panose="02020603050405020304" pitchFamily="18" charset="0"/>
                        </a:rPr>
                        <a:t>Vandellos, Spain, 1989</a:t>
                      </a:r>
                      <a:endParaRPr lang="en-GB" sz="20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GB" sz="1100" dirty="0">
                          <a:effectLst/>
                          <a:latin typeface="Arial" panose="020B0604020202020204" pitchFamily="34" charset="0"/>
                          <a:ea typeface="Times New Roman" panose="02020603050405020304" pitchFamily="18" charset="0"/>
                        </a:rPr>
                        <a:t>Near accident caused by fire resulting in loss of safety systems at the nuclear power station</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BED3B"/>
                    </a:solidFill>
                  </a:tcPr>
                </a:tc>
                <a:extLst>
                  <a:ext uri="{0D108BD9-81ED-4DB2-BD59-A6C34878D82A}">
                    <a16:rowId xmlns:a16="http://schemas.microsoft.com/office/drawing/2014/main" val="10001"/>
                  </a:ext>
                </a:extLst>
              </a:tr>
              <a:tr h="1138557">
                <a:tc>
                  <a:txBody>
                    <a:bodyPr/>
                    <a:lstStyle/>
                    <a:p>
                      <a:pPr marL="0" marR="0" algn="just">
                        <a:spcBef>
                          <a:spcPts val="0"/>
                        </a:spcBef>
                        <a:spcAft>
                          <a:spcPts val="0"/>
                        </a:spcAft>
                      </a:pPr>
                      <a:r>
                        <a:rPr lang="en-GB" sz="1600" b="1" dirty="0">
                          <a:solidFill>
                            <a:srgbClr val="FFFFFF"/>
                          </a:solidFill>
                          <a:effectLst/>
                          <a:latin typeface="Arial" panose="020B0604020202020204" pitchFamily="34" charset="0"/>
                          <a:ea typeface="Times New Roman" panose="02020603050405020304" pitchFamily="18" charset="0"/>
                        </a:rPr>
                        <a:t>2</a:t>
                      </a:r>
                      <a:endParaRPr lang="en-GB" sz="2000" dirty="0">
                        <a:effectLst/>
                        <a:latin typeface="Times New Roman" panose="02020603050405020304" pitchFamily="18" charset="0"/>
                        <a:ea typeface="Times New Roman" panose="02020603050405020304" pitchFamily="18" charset="0"/>
                      </a:endParaRPr>
                    </a:p>
                  </a:txBody>
                  <a:tcPr marL="62760" marR="6276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8D08D"/>
                    </a:solidFill>
                  </a:tcPr>
                </a:tc>
                <a:tc>
                  <a:txBody>
                    <a:bodyPr/>
                    <a:lstStyle/>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Atucha, Argentina, 2005</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Overexposure of a worker at a power reactor exceeding the annual limit</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Paris, France, 2013</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Overexposure of a practitioner in interventional radiology exceeding the annual limit</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8D08D"/>
                    </a:solidFill>
                  </a:tcPr>
                </a:tc>
                <a:tc>
                  <a:txBody>
                    <a:bodyPr/>
                    <a:lstStyle/>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Cadarache, France, 1993</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Spread of contamination to an area not expected by design</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8D08D"/>
                    </a:solidFill>
                  </a:tcPr>
                </a:tc>
                <a:tc>
                  <a:txBody>
                    <a:bodyPr/>
                    <a:lstStyle/>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Forsmark, Sweden, 2006</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Degraded safety functions for common cause failure in the emergency power supply system </a:t>
                      </a:r>
                      <a:r>
                        <a:rPr lang="en-GB" sz="1100" dirty="0" smtClean="0">
                          <a:effectLst/>
                          <a:latin typeface="Arial" panose="020B0604020202020204" pitchFamily="34" charset="0"/>
                          <a:ea typeface="Times New Roman" panose="02020603050405020304" pitchFamily="18" charset="0"/>
                        </a:rPr>
                        <a:t>at the </a:t>
                      </a:r>
                      <a:r>
                        <a:rPr lang="en-GB" sz="1100" dirty="0">
                          <a:effectLst/>
                          <a:latin typeface="Arial" panose="020B0604020202020204" pitchFamily="34" charset="0"/>
                          <a:ea typeface="Times New Roman" panose="02020603050405020304" pitchFamily="18" charset="0"/>
                        </a:rPr>
                        <a:t>nuclear power plant</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NPP Laguna Verde-2, Mexico, 2011</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Reactor trip due to high pressure in the reactor pressure vessel</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8D08D"/>
                    </a:solidFill>
                  </a:tcPr>
                </a:tc>
                <a:extLst>
                  <a:ext uri="{0D108BD9-81ED-4DB2-BD59-A6C34878D82A}">
                    <a16:rowId xmlns:a16="http://schemas.microsoft.com/office/drawing/2014/main" val="10002"/>
                  </a:ext>
                </a:extLst>
              </a:tr>
              <a:tr h="569278">
                <a:tc>
                  <a:txBody>
                    <a:bodyPr/>
                    <a:lstStyle/>
                    <a:p>
                      <a:pPr marL="0" marR="0" algn="just">
                        <a:spcBef>
                          <a:spcPts val="0"/>
                        </a:spcBef>
                        <a:spcAft>
                          <a:spcPts val="0"/>
                        </a:spcAft>
                      </a:pPr>
                      <a:r>
                        <a:rPr lang="en-GB" sz="1600" b="1" dirty="0">
                          <a:solidFill>
                            <a:srgbClr val="FFFFFF"/>
                          </a:solidFill>
                          <a:effectLst/>
                          <a:latin typeface="Arial" panose="020B0604020202020204" pitchFamily="34" charset="0"/>
                          <a:ea typeface="Times New Roman" panose="02020603050405020304" pitchFamily="18" charset="0"/>
                        </a:rPr>
                        <a:t>1</a:t>
                      </a:r>
                      <a:endParaRPr lang="en-GB" sz="2000" dirty="0">
                        <a:effectLst/>
                        <a:latin typeface="Times New Roman" panose="02020603050405020304" pitchFamily="18" charset="0"/>
                        <a:ea typeface="Times New Roman" panose="02020603050405020304" pitchFamily="18" charset="0"/>
                      </a:endParaRPr>
                    </a:p>
                  </a:txBody>
                  <a:tcPr marL="62760" marR="6276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a:txBody>
                    <a:bodyPr/>
                    <a:lstStyle/>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NPP Rajasthan-5, India, 2012</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Exposure of two workers in the nuclear power plant beyond the dose constraints</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a:txBody>
                    <a:bodyPr/>
                    <a:lstStyle/>
                    <a:p>
                      <a:pPr marL="0" marR="0" algn="just">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tc>
                  <a:txBody>
                    <a:bodyPr/>
                    <a:lstStyle/>
                    <a:p>
                      <a:pPr marL="0" marR="0" algn="just">
                        <a:spcBef>
                          <a:spcPts val="0"/>
                        </a:spcBef>
                        <a:spcAft>
                          <a:spcPts val="0"/>
                        </a:spcAft>
                      </a:pPr>
                      <a:r>
                        <a:rPr lang="en-GB" sz="1100" i="1" dirty="0">
                          <a:effectLst/>
                          <a:latin typeface="Arial" panose="020B0604020202020204" pitchFamily="34" charset="0"/>
                          <a:ea typeface="Times New Roman" panose="02020603050405020304" pitchFamily="18" charset="0"/>
                        </a:rPr>
                        <a:t>NPP Olkiluoto-1, Finland, 2008</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Fast stop of the main circulation pumps and simultaneous loss of their fly wheel systems during reactor scram</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70AD47"/>
                    </a:solidFill>
                  </a:tcPr>
                </a:tc>
                <a:extLst>
                  <a:ext uri="{0D108BD9-81ED-4DB2-BD59-A6C34878D82A}">
                    <a16:rowId xmlns:a16="http://schemas.microsoft.com/office/drawing/2014/main" val="10003"/>
                  </a:ext>
                </a:extLst>
              </a:tr>
              <a:tr h="455423">
                <a:tc>
                  <a:txBody>
                    <a:bodyPr/>
                    <a:lstStyle/>
                    <a:p>
                      <a:pPr marL="0" marR="0" algn="just">
                        <a:spcBef>
                          <a:spcPts val="0"/>
                        </a:spcBef>
                        <a:spcAft>
                          <a:spcPts val="0"/>
                        </a:spcAft>
                      </a:pPr>
                      <a:r>
                        <a:rPr lang="en-GB" sz="1600" b="1" dirty="0">
                          <a:solidFill>
                            <a:srgbClr val="FFFFFF"/>
                          </a:solidFill>
                          <a:effectLst/>
                          <a:latin typeface="Arial" panose="020B0604020202020204" pitchFamily="34" charset="0"/>
                          <a:ea typeface="Times New Roman" panose="02020603050405020304" pitchFamily="18" charset="0"/>
                        </a:rPr>
                        <a:t>0</a:t>
                      </a:r>
                      <a:endParaRPr lang="en-GB" sz="2000" dirty="0">
                        <a:effectLst/>
                        <a:latin typeface="Times New Roman" panose="02020603050405020304" pitchFamily="18" charset="0"/>
                        <a:ea typeface="Times New Roman" panose="02020603050405020304" pitchFamily="18" charset="0"/>
                      </a:endParaRPr>
                    </a:p>
                  </a:txBody>
                  <a:tcPr marL="62760" marR="6276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DD6EE"/>
                    </a:solidFill>
                  </a:tcPr>
                </a:tc>
                <a:tc>
                  <a:txBody>
                    <a:bodyPr/>
                    <a:lstStyle/>
                    <a:p>
                      <a:pPr marL="0" marR="0" algn="just">
                        <a:spcBef>
                          <a:spcPts val="0"/>
                        </a:spcBef>
                        <a:spcAft>
                          <a:spcPts val="0"/>
                        </a:spcAft>
                      </a:pPr>
                      <a:r>
                        <a:rPr lang="en-GB" sz="1100"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DD6EE"/>
                    </a:solidFill>
                  </a:tcPr>
                </a:tc>
                <a:tc>
                  <a:txBody>
                    <a:bodyPr/>
                    <a:lstStyle/>
                    <a:p>
                      <a:pPr marL="0" marR="0" algn="l">
                        <a:spcBef>
                          <a:spcPts val="0"/>
                        </a:spcBef>
                        <a:spcAft>
                          <a:spcPts val="0"/>
                        </a:spcAft>
                      </a:pPr>
                      <a:r>
                        <a:rPr lang="en-GB" sz="1100" i="1" dirty="0">
                          <a:effectLst/>
                          <a:latin typeface="Arial" panose="020B0604020202020204" pitchFamily="34" charset="0"/>
                          <a:ea typeface="Times New Roman" panose="02020603050405020304" pitchFamily="18" charset="0"/>
                        </a:rPr>
                        <a:t>Colombo, Sri Lanka, 2012</a:t>
                      </a:r>
                      <a:endParaRPr lang="en-GB" sz="20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GB" sz="1100" dirty="0">
                          <a:effectLst/>
                          <a:latin typeface="Arial" panose="020B0604020202020204" pitchFamily="34" charset="0"/>
                          <a:ea typeface="Times New Roman" panose="02020603050405020304" pitchFamily="18" charset="0"/>
                        </a:rPr>
                        <a:t>Discovery of consumer goods contaminated with Co-60</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DD6EE"/>
                    </a:solidFill>
                  </a:tcPr>
                </a:tc>
                <a:tc>
                  <a:txBody>
                    <a:bodyPr/>
                    <a:lstStyle/>
                    <a:p>
                      <a:pPr marL="0" marR="0" algn="just">
                        <a:spcBef>
                          <a:spcPts val="0"/>
                        </a:spcBef>
                        <a:spcAft>
                          <a:spcPts val="0"/>
                        </a:spcAft>
                      </a:pPr>
                      <a:r>
                        <a:rPr lang="en-GB" sz="1100" i="1" dirty="0">
                          <a:effectLst/>
                          <a:latin typeface="Arial" panose="020B0604020202020204" pitchFamily="34" charset="0"/>
                          <a:ea typeface="Times New Roman" panose="02020603050405020304" pitchFamily="18" charset="0"/>
                        </a:rPr>
                        <a:t>NPP Krško, Slovenia, 2013 </a:t>
                      </a:r>
                      <a:endParaRPr lang="en-GB" sz="20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en-GB" sz="1100" dirty="0">
                          <a:effectLst/>
                          <a:latin typeface="Arial" panose="020B0604020202020204" pitchFamily="34" charset="0"/>
                          <a:ea typeface="Times New Roman" panose="02020603050405020304" pitchFamily="18" charset="0"/>
                        </a:rPr>
                        <a:t>Discovery of damaged fuel rods during core unloading and fuel inspections</a:t>
                      </a:r>
                      <a:endParaRPr lang="en-GB" sz="2000" dirty="0">
                        <a:effectLst/>
                        <a:latin typeface="Times New Roman" panose="02020603050405020304" pitchFamily="18" charset="0"/>
                        <a:ea typeface="Times New Roman" panose="02020603050405020304" pitchFamily="18" charset="0"/>
                      </a:endParaRPr>
                    </a:p>
                  </a:txBody>
                  <a:tcPr marL="62760" marR="6276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DD6EE"/>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824645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a:t>
            </a:r>
            <a:r>
              <a:rPr lang="sl-SI" dirty="0" smtClean="0"/>
              <a:t>INES</a:t>
            </a:r>
            <a:r>
              <a:rPr lang="en-US" dirty="0" smtClean="0"/>
              <a:t> Scale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GB" dirty="0" smtClean="0"/>
              <a:t>INES covers events:</a:t>
            </a:r>
          </a:p>
          <a:p>
            <a:r>
              <a:rPr lang="en-GB" dirty="0" smtClean="0"/>
              <a:t>at nuclear facilities;</a:t>
            </a:r>
          </a:p>
          <a:p>
            <a:r>
              <a:rPr lang="en-GB" dirty="0" smtClean="0"/>
              <a:t>involving sources in industry and medicine;</a:t>
            </a:r>
          </a:p>
          <a:p>
            <a:r>
              <a:rPr lang="en-GB" dirty="0" smtClean="0"/>
              <a:t>during transport of radioactive material; </a:t>
            </a:r>
          </a:p>
          <a:p>
            <a:r>
              <a:rPr lang="en-GB" dirty="0" smtClean="0"/>
              <a:t>in which radioactive sources or packages were lost or stolen; </a:t>
            </a:r>
          </a:p>
          <a:p>
            <a:r>
              <a:rPr lang="en-GB" dirty="0" smtClean="0"/>
              <a:t>discovery of orphan sources;</a:t>
            </a:r>
          </a:p>
          <a:p>
            <a:r>
              <a:rPr lang="en-GB" dirty="0" smtClean="0"/>
              <a:t>involving the unplanned exposure of individuals in other regulated practices (such as processing of minerals).</a:t>
            </a:r>
          </a:p>
          <a:p>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21</a:t>
            </a:fld>
            <a:endParaRPr lang="en-US" dirty="0"/>
          </a:p>
        </p:txBody>
      </p:sp>
    </p:spTree>
    <p:extLst>
      <p:ext uri="{BB962C8B-B14F-4D97-AF65-F5344CB8AC3E}">
        <p14:creationId xmlns:p14="http://schemas.microsoft.com/office/powerpoint/2010/main" val="6132645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INES Scale is </a:t>
            </a:r>
            <a:r>
              <a:rPr lang="en-GB" u="sng" dirty="0" smtClean="0"/>
              <a:t>not</a:t>
            </a:r>
            <a:r>
              <a:rPr lang="en-GB" dirty="0" smtClean="0"/>
              <a:t> for</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It is not appropriate to use INES for:</a:t>
            </a:r>
          </a:p>
          <a:p>
            <a:r>
              <a:rPr lang="en-GB" dirty="0" smtClean="0"/>
              <a:t>comparing safety performance between facilities, organizations or countries</a:t>
            </a:r>
          </a:p>
          <a:p>
            <a:pPr lvl="1"/>
            <a:r>
              <a:rPr lang="en-GB" dirty="0" smtClean="0"/>
              <a:t>statistically small numbers of events at Level 2 and above</a:t>
            </a:r>
          </a:p>
          <a:p>
            <a:pPr lvl="1"/>
            <a:r>
              <a:rPr lang="en-GB" dirty="0" smtClean="0"/>
              <a:t>differences between countries in reporting minor events</a:t>
            </a:r>
          </a:p>
          <a:p>
            <a:r>
              <a:rPr lang="en-GB" dirty="0" smtClean="0"/>
              <a:t>initiation of protective actions to an emergency </a:t>
            </a:r>
          </a:p>
          <a:p>
            <a:pPr lvl="1"/>
            <a:r>
              <a:rPr lang="en-GB" dirty="0" smtClean="0"/>
              <a:t>classification of emergencies for the purpose of triggering appropriate emergency response actions</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smtClean="0"/>
              <a:t>Communication</a:t>
            </a:r>
            <a:r>
              <a:rPr lang="sl-SI" smtClean="0"/>
              <a:t>s</a:t>
            </a:r>
            <a:r>
              <a:rPr lang="en-US" smtClean="0"/>
              <a:t> in Emergencies</a:t>
            </a:r>
            <a:endParaRPr lang="en-US" noProof="0"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22</a:t>
            </a:fld>
            <a:endParaRPr lang="en-US" dirty="0"/>
          </a:p>
        </p:txBody>
      </p:sp>
    </p:spTree>
    <p:extLst>
      <p:ext uri="{BB962C8B-B14F-4D97-AF65-F5344CB8AC3E}">
        <p14:creationId xmlns:p14="http://schemas.microsoft.com/office/powerpoint/2010/main" val="17938931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Summary</a:t>
            </a:r>
            <a:endParaRPr lang="en-GB" dirty="0"/>
          </a:p>
        </p:txBody>
      </p:sp>
      <p:sp>
        <p:nvSpPr>
          <p:cNvPr id="3" name="Content Placeholder 2"/>
          <p:cNvSpPr>
            <a:spLocks noGrp="1"/>
          </p:cNvSpPr>
          <p:nvPr>
            <p:ph idx="1"/>
          </p:nvPr>
        </p:nvSpPr>
        <p:spPr>
          <a:xfrm>
            <a:off x="180000" y="1253019"/>
            <a:ext cx="9540000" cy="5220000"/>
          </a:xfrm>
        </p:spPr>
        <p:txBody>
          <a:bodyPr/>
          <a:lstStyle/>
          <a:p>
            <a:r>
              <a:rPr lang="en-GB" dirty="0" smtClean="0"/>
              <a:t>Public communication is one of key activities in emergency response</a:t>
            </a:r>
          </a:p>
          <a:p>
            <a:r>
              <a:rPr lang="en-GB" dirty="0" smtClean="0"/>
              <a:t>Plans and procedures are necessary</a:t>
            </a:r>
          </a:p>
          <a:p>
            <a:r>
              <a:rPr lang="en-GB" dirty="0" smtClean="0"/>
              <a:t>Roles of authorities (local, national, international)</a:t>
            </a:r>
          </a:p>
          <a:p>
            <a:r>
              <a:rPr lang="en-GB" dirty="0" smtClean="0"/>
              <a:t>INES – 7-number scale for classifying events</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dirty="0" smtClean="0"/>
              <a:t>Communication with Interested Parties</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23</a:t>
            </a:fld>
            <a:endParaRPr lang="en-US" dirty="0"/>
          </a:p>
        </p:txBody>
      </p:sp>
    </p:spTree>
    <p:extLst>
      <p:ext uri="{BB962C8B-B14F-4D97-AF65-F5344CB8AC3E}">
        <p14:creationId xmlns:p14="http://schemas.microsoft.com/office/powerpoint/2010/main" val="15228552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Key points</a:t>
            </a:r>
            <a:endParaRPr lang="en-GB" dirty="0"/>
          </a:p>
        </p:txBody>
      </p:sp>
      <p:sp>
        <p:nvSpPr>
          <p:cNvPr id="3" name="Content Placeholder 2"/>
          <p:cNvSpPr>
            <a:spLocks noGrp="1"/>
          </p:cNvSpPr>
          <p:nvPr>
            <p:ph idx="1"/>
          </p:nvPr>
        </p:nvSpPr>
        <p:spPr/>
        <p:txBody>
          <a:bodyPr/>
          <a:lstStyle/>
          <a:p>
            <a:r>
              <a:rPr lang="en-GB" dirty="0" smtClean="0"/>
              <a:t>Public behaviour during emergencies:</a:t>
            </a:r>
          </a:p>
          <a:p>
            <a:pPr lvl="1"/>
            <a:r>
              <a:rPr lang="en-GB" dirty="0" smtClean="0"/>
              <a:t>can be unpredictable </a:t>
            </a:r>
          </a:p>
          <a:p>
            <a:pPr lvl="1"/>
            <a:r>
              <a:rPr lang="en-GB" dirty="0" smtClean="0"/>
              <a:t>may affect the emergency response</a:t>
            </a:r>
          </a:p>
          <a:p>
            <a:r>
              <a:rPr lang="en-GB" dirty="0" smtClean="0"/>
              <a:t>Must include communication in plans &amp; procedures</a:t>
            </a:r>
          </a:p>
          <a:p>
            <a:endParaRPr lang="en-GB" dirty="0" smtClean="0"/>
          </a:p>
          <a:p>
            <a:endParaRPr lang="en-GB" dirty="0" smtClean="0"/>
          </a:p>
          <a:p>
            <a:r>
              <a:rPr lang="en-GB" dirty="0" smtClean="0"/>
              <a:t>INES</a:t>
            </a:r>
            <a:endParaRPr lang="en-GB"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dirty="0" smtClean="0"/>
              <a:t>Communication with Interested Parties</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24</a:t>
            </a:fld>
            <a:endParaRPr lang="en-US" dirty="0"/>
          </a:p>
        </p:txBody>
      </p:sp>
      <p:pic>
        <p:nvPicPr>
          <p:cNvPr id="7" name="Picture 4" descr="products_emergency-preparedn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586" y="3459071"/>
            <a:ext cx="3653414" cy="1942733"/>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4267" y="4167151"/>
            <a:ext cx="3184035" cy="2142906"/>
          </a:xfrm>
          <a:prstGeom prst="rect">
            <a:avLst/>
          </a:prstGeom>
        </p:spPr>
      </p:pic>
    </p:spTree>
    <p:extLst>
      <p:ext uri="{BB962C8B-B14F-4D97-AF65-F5344CB8AC3E}">
        <p14:creationId xmlns:p14="http://schemas.microsoft.com/office/powerpoint/2010/main" val="184651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List of abbreviations</a:t>
            </a:r>
            <a:endParaRPr lang="en-GB" dirty="0"/>
          </a:p>
        </p:txBody>
      </p:sp>
      <p:sp>
        <p:nvSpPr>
          <p:cNvPr id="3" name="Content Placeholder 2"/>
          <p:cNvSpPr>
            <a:spLocks noGrp="1"/>
          </p:cNvSpPr>
          <p:nvPr>
            <p:ph idx="1"/>
          </p:nvPr>
        </p:nvSpPr>
        <p:spPr>
          <a:xfrm>
            <a:off x="180000" y="1253019"/>
            <a:ext cx="9540000" cy="5220000"/>
          </a:xfrm>
        </p:spPr>
        <p:txBody>
          <a:bodyPr>
            <a:normAutofit fontScale="77500" lnSpcReduction="20000"/>
          </a:bodyPr>
          <a:lstStyle/>
          <a:p>
            <a:r>
              <a:rPr lang="en-GB" dirty="0" smtClean="0"/>
              <a:t>FAO … Food and Agriculture Organization</a:t>
            </a:r>
          </a:p>
          <a:p>
            <a:r>
              <a:rPr lang="en-GB" dirty="0" smtClean="0"/>
              <a:t>IACRNE … Inter-Agency Committee on Radiological and Nuclear Emergencies</a:t>
            </a:r>
          </a:p>
          <a:p>
            <a:r>
              <a:rPr lang="en-GB" dirty="0" smtClean="0"/>
              <a:t>IAEA … International Atomic Energy Agency</a:t>
            </a:r>
          </a:p>
          <a:p>
            <a:r>
              <a:rPr lang="en-GB" dirty="0" smtClean="0"/>
              <a:t>IEC … Incident and Emergency Centre</a:t>
            </a:r>
          </a:p>
          <a:p>
            <a:r>
              <a:rPr lang="en-GB" dirty="0" smtClean="0"/>
              <a:t>INES … International Nuclear and Radiological Event Scale </a:t>
            </a:r>
          </a:p>
          <a:p>
            <a:r>
              <a:rPr lang="en-GB" dirty="0" smtClean="0"/>
              <a:t>NEA … Nuclear Energy Agency at OECD</a:t>
            </a:r>
          </a:p>
          <a:p>
            <a:r>
              <a:rPr lang="en-GB" dirty="0" smtClean="0"/>
              <a:t>OECD … Organisation for Economic Co-operation and Development</a:t>
            </a:r>
          </a:p>
          <a:p>
            <a:r>
              <a:rPr lang="en-GB" dirty="0" smtClean="0"/>
              <a:t>PIO … Public Information Officer</a:t>
            </a:r>
            <a:endParaRPr lang="sl-SI" dirty="0" smtClean="0"/>
          </a:p>
          <a:p>
            <a:r>
              <a:rPr lang="en-US" dirty="0" smtClean="0"/>
              <a:t>USIE</a:t>
            </a:r>
            <a:r>
              <a:rPr lang="sl-SI" dirty="0" smtClean="0"/>
              <a:t> …</a:t>
            </a:r>
            <a:r>
              <a:rPr lang="en-US" dirty="0" smtClean="0"/>
              <a:t> Unified </a:t>
            </a:r>
            <a:r>
              <a:rPr lang="en-US" dirty="0"/>
              <a:t>System for Information Exchange on Incidents and </a:t>
            </a:r>
            <a:r>
              <a:rPr lang="en-US" dirty="0" smtClean="0"/>
              <a:t>Emergencies</a:t>
            </a:r>
            <a:endParaRPr lang="en-GB" dirty="0" smtClean="0"/>
          </a:p>
          <a:p>
            <a:r>
              <a:rPr lang="en-GB" dirty="0" smtClean="0"/>
              <a:t>WHO … World Health Organization</a:t>
            </a:r>
          </a:p>
          <a:p>
            <a:r>
              <a:rPr lang="en-GB" dirty="0" smtClean="0"/>
              <a:t>WMO … World Meteorological Organization</a:t>
            </a:r>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dirty="0" smtClean="0"/>
              <a:t>Communication with Interested Parties</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25</a:t>
            </a:fld>
            <a:endParaRPr lang="en-US" dirty="0"/>
          </a:p>
        </p:txBody>
      </p:sp>
    </p:spTree>
    <p:extLst>
      <p:ext uri="{BB962C8B-B14F-4D97-AF65-F5344CB8AC3E}">
        <p14:creationId xmlns:p14="http://schemas.microsoft.com/office/powerpoint/2010/main" val="23760557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References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Arrangements </a:t>
            </a:r>
            <a:r>
              <a:rPr lang="en-GB" dirty="0"/>
              <a:t>for Preparedness for a Nuclear or Radiological Emergency, IAEA Safety Standards Series No. GS-G-2.1, </a:t>
            </a:r>
            <a:r>
              <a:rPr lang="en-GB" dirty="0" smtClean="0"/>
              <a:t>IAEA </a:t>
            </a:r>
            <a:r>
              <a:rPr lang="en-GB" dirty="0"/>
              <a:t>(2007).</a:t>
            </a:r>
            <a:endParaRPr lang="sl-SI" dirty="0"/>
          </a:p>
          <a:p>
            <a:r>
              <a:rPr lang="en-GB" dirty="0" smtClean="0"/>
              <a:t>Criteria </a:t>
            </a:r>
            <a:r>
              <a:rPr lang="en-GB" dirty="0"/>
              <a:t>for Use in Preparedness and Response for a Nuclear or Radiological Emergency, IAEA Safety Standards Series No. GSG-2, </a:t>
            </a:r>
            <a:r>
              <a:rPr lang="en-GB" dirty="0" smtClean="0"/>
              <a:t>IAEA </a:t>
            </a:r>
            <a:r>
              <a:rPr lang="en-GB" dirty="0"/>
              <a:t>(2011</a:t>
            </a:r>
            <a:r>
              <a:rPr lang="en-GB" dirty="0" smtClean="0"/>
              <a:t>).</a:t>
            </a:r>
            <a:endParaRPr lang="sl-SI" dirty="0" smtClean="0"/>
          </a:p>
          <a:p>
            <a:r>
              <a:rPr lang="en-GB" dirty="0"/>
              <a:t>Operations Manual for Incident and Emergency Communication Emergency Preparedness and Response No. EPR-</a:t>
            </a:r>
            <a:r>
              <a:rPr lang="en-GB" dirty="0" err="1"/>
              <a:t>IEComm</a:t>
            </a:r>
            <a:r>
              <a:rPr lang="en-GB" dirty="0"/>
              <a:t> 2012, IAEA (2012).</a:t>
            </a:r>
            <a:endParaRPr lang="sl-SI" dirty="0"/>
          </a:p>
          <a:p>
            <a:r>
              <a:rPr lang="sl-SI" dirty="0"/>
              <a:t>INES: </a:t>
            </a:r>
            <a:r>
              <a:rPr lang="en-GB" dirty="0"/>
              <a:t>The International Nuclear and Radiological Event Scale User's Manual. 2008 Edition, IAEA, Vienna (2013</a:t>
            </a:r>
            <a:r>
              <a:rPr lang="en-GB" dirty="0" smtClean="0"/>
              <a:t>).</a:t>
            </a:r>
            <a:endParaRPr lang="sl-SI" dirty="0"/>
          </a:p>
        </p:txBody>
      </p:sp>
      <p:sp>
        <p:nvSpPr>
          <p:cNvPr id="4" name="Date Placeholder 3"/>
          <p:cNvSpPr>
            <a:spLocks noGrp="1"/>
          </p:cNvSpPr>
          <p:nvPr>
            <p:ph type="dt" sz="half" idx="10"/>
          </p:nvPr>
        </p:nvSpPr>
        <p:spPr/>
        <p:txBody>
          <a:bodyPr/>
          <a:lstStyle/>
          <a:p>
            <a:pPr algn="ctr"/>
            <a:r>
              <a:rPr lang="en-US" smtClean="0"/>
              <a:t>25 September - 6 October 2017</a:t>
            </a:r>
            <a:endParaRPr lang="en-US" dirty="0"/>
          </a:p>
        </p:txBody>
      </p:sp>
      <p:sp>
        <p:nvSpPr>
          <p:cNvPr id="5" name="Footer Placeholder 4"/>
          <p:cNvSpPr>
            <a:spLocks noGrp="1"/>
          </p:cNvSpPr>
          <p:nvPr>
            <p:ph type="ftr" sz="quarter" idx="11"/>
          </p:nvPr>
        </p:nvSpPr>
        <p:spPr/>
        <p:txBody>
          <a:bodyPr/>
          <a:lstStyle/>
          <a:p>
            <a:pPr algn="l"/>
            <a:r>
              <a:rPr lang="en-US" dirty="0" smtClean="0"/>
              <a:t>Communication with Interested Parties</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26</a:t>
            </a:fld>
            <a:endParaRPr lang="en-US" dirty="0"/>
          </a:p>
        </p:txBody>
      </p:sp>
    </p:spTree>
    <p:extLst>
      <p:ext uri="{BB962C8B-B14F-4D97-AF65-F5344CB8AC3E}">
        <p14:creationId xmlns:p14="http://schemas.microsoft.com/office/powerpoint/2010/main" val="3690800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68F938DE8BD94789445616FEE2D6D6" ma:contentTypeVersion="1" ma:contentTypeDescription="Create a new document." ma:contentTypeScope="" ma:versionID="288b2ef4e43c6e990d541f0010fc7b79">
  <xsd:schema xmlns:xsd="http://www.w3.org/2001/XMLSchema" xmlns:xs="http://www.w3.org/2001/XMLSchema" xmlns:p="http://schemas.microsoft.com/office/2006/metadata/properties" targetNamespace="http://schemas.microsoft.com/office/2006/metadata/properties" ma:root="true" ma:fieldsID="0ac3a7447a7246b5c45829a245a11f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5F01E4-D810-4E42-A4D8-5855D72A1812}"/>
</file>

<file path=customXml/itemProps2.xml><?xml version="1.0" encoding="utf-8"?>
<ds:datastoreItem xmlns:ds="http://schemas.openxmlformats.org/officeDocument/2006/customXml" ds:itemID="{82152E43-4F6A-41DE-9538-BC481EC531E0}"/>
</file>

<file path=customXml/itemProps3.xml><?xml version="1.0" encoding="utf-8"?>
<ds:datastoreItem xmlns:ds="http://schemas.openxmlformats.org/officeDocument/2006/customXml" ds:itemID="{015FCA44-8CFF-413F-8290-79895A61AFDD}"/>
</file>

<file path=docProps/app.xml><?xml version="1.0" encoding="utf-8"?>
<Properties xmlns="http://schemas.openxmlformats.org/officeDocument/2006/extended-properties" xmlns:vt="http://schemas.openxmlformats.org/officeDocument/2006/docPropsVTypes">
  <Template/>
  <TotalTime>2740</TotalTime>
  <Words>1687</Words>
  <Application>Microsoft Office PowerPoint</Application>
  <PresentationFormat>A4 Paper (210x297 mm)</PresentationFormat>
  <Paragraphs>304</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Symbol</vt:lpstr>
      <vt:lpstr>Times New Roman</vt:lpstr>
      <vt:lpstr>Verdana</vt:lpstr>
      <vt:lpstr>Office Theme</vt:lpstr>
      <vt:lpstr>Communications in Emergencies</vt:lpstr>
      <vt:lpstr>Learning objectives</vt:lpstr>
      <vt:lpstr>Contents</vt:lpstr>
      <vt:lpstr>Introduction</vt:lpstr>
      <vt:lpstr>Importance of emergency communication</vt:lpstr>
      <vt:lpstr>Planning for emergency communication</vt:lpstr>
      <vt:lpstr>Plans and procedures </vt:lpstr>
      <vt:lpstr>Anticipation of audiences in emergencies</vt:lpstr>
      <vt:lpstr>Organizing and implementing the communication</vt:lpstr>
      <vt:lpstr>Establishment of a Public Information Centre</vt:lpstr>
      <vt:lpstr>Basic structure of Public Information Team</vt:lpstr>
      <vt:lpstr>Roles of authorities</vt:lpstr>
      <vt:lpstr>Role of local authorities</vt:lpstr>
      <vt:lpstr>Role of national authorities</vt:lpstr>
      <vt:lpstr>International level of coordination</vt:lpstr>
      <vt:lpstr>INES</vt:lpstr>
      <vt:lpstr>The INES scale</vt:lpstr>
      <vt:lpstr>Rating of events on INES</vt:lpstr>
      <vt:lpstr>Examples of INES rating</vt:lpstr>
      <vt:lpstr>Examples of INES rating (cont'd)</vt:lpstr>
      <vt:lpstr>Scope of INES Scale</vt:lpstr>
      <vt:lpstr>What INES Scale is not for</vt:lpstr>
      <vt:lpstr>Summary</vt:lpstr>
      <vt:lpstr>Key points</vt:lpstr>
      <vt:lpstr>List of abbreviations</vt:lpstr>
      <vt:lpstr>References</vt:lpstr>
    </vt:vector>
  </TitlesOfParts>
  <Company>IAEA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Igor Jencic</cp:lastModifiedBy>
  <cp:revision>195</cp:revision>
  <cp:lastPrinted>2015-12-18T15:27:41Z</cp:lastPrinted>
  <dcterms:created xsi:type="dcterms:W3CDTF">2014-07-03T09:13:58Z</dcterms:created>
  <dcterms:modified xsi:type="dcterms:W3CDTF">2017-09-28T09:58:28Z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0x0101006868F938DE8BD94789445616FEE2D6D6</vt:lpwstr>
  </property>
</Properties>
</file>